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9601200" cy="12801600" type="A3"/>
  <p:notesSz cx="6854825" cy="9664700"/>
  <p:defaultTextStyle>
    <a:defPPr>
      <a:defRPr lang="sr-Latn-RS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58" y="3354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3025" y="0"/>
            <a:ext cx="2970213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4951E-357E-4CDC-95AA-2A885CD6EFF7}" type="datetimeFigureOut">
              <a:rPr lang="bs-Latn-BA" smtClean="0"/>
              <a:t>14.2.2017</a:t>
            </a:fld>
            <a:endParaRPr lang="bs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8513" y="725488"/>
            <a:ext cx="2717800" cy="3624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s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591050"/>
            <a:ext cx="5483225" cy="4348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80513"/>
            <a:ext cx="2970213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3025" y="9180513"/>
            <a:ext cx="2970213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909DF-FD7C-4FE7-8FF9-F1D304F312D3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264920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909DF-FD7C-4FE7-8FF9-F1D304F312D3}" type="slidenum">
              <a:rPr lang="bs-Latn-BA" smtClean="0"/>
              <a:t>2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384076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504188" y="671809"/>
            <a:ext cx="7776972" cy="2748077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504188" y="3453453"/>
            <a:ext cx="7776972" cy="3271520"/>
          </a:xfrm>
        </p:spPr>
        <p:txBody>
          <a:bodyPr tIns="0"/>
          <a:lstStyle>
            <a:lvl1pPr marL="38405" indent="0" algn="l">
              <a:buNone/>
              <a:defRPr sz="3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640080" indent="0" algn="ctr">
              <a:buNone/>
            </a:lvl2pPr>
            <a:lvl3pPr marL="1280160" indent="0" algn="ctr">
              <a:buNone/>
            </a:lvl3pPr>
            <a:lvl4pPr marL="1920240" indent="0" algn="ctr">
              <a:buNone/>
            </a:lvl4pPr>
            <a:lvl5pPr marL="2560320" indent="0" algn="ctr">
              <a:buNone/>
            </a:lvl5pPr>
            <a:lvl6pPr marL="3200400" indent="0" algn="ctr">
              <a:buNone/>
            </a:lvl6pPr>
            <a:lvl7pPr marL="3840480" indent="0" algn="ctr">
              <a:buNone/>
            </a:lvl7pPr>
            <a:lvl8pPr marL="4480560" indent="0" algn="ctr">
              <a:buNone/>
            </a:lvl8pPr>
            <a:lvl9pPr marL="512064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9E7065-65A1-4425-B50F-3D8D1AC5B22E}" type="datetimeFigureOut">
              <a:rPr lang="hr-HR" smtClean="0"/>
              <a:t>14.2.2017.</a:t>
            </a:fld>
            <a:endParaRPr lang="hr-HR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5C12AE-37E3-4D23-9589-0E54F0ADD49F}" type="slidenum">
              <a:rPr lang="hr-HR" smtClean="0"/>
              <a:t>‹#›</a:t>
            </a:fld>
            <a:endParaRPr lang="hr-HR"/>
          </a:p>
        </p:txBody>
      </p:sp>
      <p:sp>
        <p:nvSpPr>
          <p:cNvPr id="8" name="Oval 7"/>
          <p:cNvSpPr/>
          <p:nvPr/>
        </p:nvSpPr>
        <p:spPr>
          <a:xfrm>
            <a:off x="967505" y="2639097"/>
            <a:ext cx="220828" cy="39258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215035" y="2510697"/>
            <a:ext cx="67208" cy="119482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9E7065-65A1-4425-B50F-3D8D1AC5B22E}" type="datetimeFigureOut">
              <a:rPr lang="hr-HR" smtClean="0"/>
              <a:t>14.2.2017.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5C12AE-37E3-4D23-9589-0E54F0ADD49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0900" y="512661"/>
            <a:ext cx="1920240" cy="10922846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0150" y="512664"/>
            <a:ext cx="5840730" cy="10922846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9E7065-65A1-4425-B50F-3D8D1AC5B22E}" type="datetimeFigureOut">
              <a:rPr lang="hr-HR" smtClean="0"/>
              <a:t>14.2.2017.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5C12AE-37E3-4D23-9589-0E54F0ADD49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9E7065-65A1-4425-B50F-3D8D1AC5B22E}" type="datetimeFigureOut">
              <a:rPr lang="hr-HR" smtClean="0"/>
              <a:t>14.2.2017.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5C12AE-37E3-4D23-9589-0E54F0ADD49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7035" y="-101"/>
            <a:ext cx="7200900" cy="1280170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7312" y="4853940"/>
            <a:ext cx="6720840" cy="4267200"/>
          </a:xfrm>
        </p:spPr>
        <p:txBody>
          <a:bodyPr anchor="t"/>
          <a:lstStyle>
            <a:lvl1pPr algn="l">
              <a:lnSpc>
                <a:spcPts val="6300"/>
              </a:lnSpc>
              <a:buNone/>
              <a:defRPr sz="56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7312" y="1991361"/>
            <a:ext cx="6720840" cy="2818129"/>
          </a:xfrm>
        </p:spPr>
        <p:txBody>
          <a:bodyPr anchor="b"/>
          <a:lstStyle>
            <a:lvl1pPr marL="25603" indent="0">
              <a:lnSpc>
                <a:spcPts val="3220"/>
              </a:lnSpc>
              <a:spcBef>
                <a:spcPts val="0"/>
              </a:spcBef>
              <a:buNone/>
              <a:defRPr sz="28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9E7065-65A1-4425-B50F-3D8D1AC5B22E}" type="datetimeFigureOut">
              <a:rPr lang="hr-HR" smtClean="0"/>
              <a:t>14.2.2017.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5C12AE-37E3-4D23-9589-0E54F0ADD49F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ctangle 9"/>
          <p:cNvSpPr/>
          <p:nvPr/>
        </p:nvSpPr>
        <p:spPr bwMode="invGray">
          <a:xfrm>
            <a:off x="2400300" y="0"/>
            <a:ext cx="80010" cy="1280170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280937" y="5254025"/>
            <a:ext cx="220828" cy="39258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528467" y="5125624"/>
            <a:ext cx="67208" cy="119482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388" y="512064"/>
            <a:ext cx="7872984" cy="21336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7388" y="2844800"/>
            <a:ext cx="3840480" cy="870508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39892" y="2844800"/>
            <a:ext cx="3840480" cy="870508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9E7065-65A1-4425-B50F-3D8D1AC5B22E}" type="datetimeFigureOut">
              <a:rPr lang="hr-HR" smtClean="0"/>
              <a:t>14.2.2017.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5C12AE-37E3-4D23-9589-0E54F0ADD49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9632627"/>
            <a:ext cx="8641080" cy="2133600"/>
          </a:xfrm>
        </p:spPr>
        <p:txBody>
          <a:bodyPr anchor="ctr"/>
          <a:lstStyle>
            <a:lvl1pPr algn="ctr">
              <a:defRPr sz="63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612786"/>
            <a:ext cx="4224528" cy="1194816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89611" indent="0" algn="l">
              <a:lnSpc>
                <a:spcPct val="100000"/>
              </a:lnSpc>
              <a:spcBef>
                <a:spcPts val="140"/>
              </a:spcBef>
              <a:buNone/>
              <a:defRPr sz="2700" b="0">
                <a:solidFill>
                  <a:schemeClr val="tx1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896612" y="612786"/>
            <a:ext cx="4224528" cy="1194816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89611" indent="0" algn="l">
              <a:lnSpc>
                <a:spcPct val="100000"/>
              </a:lnSpc>
              <a:spcBef>
                <a:spcPts val="140"/>
              </a:spcBef>
              <a:buNone/>
              <a:defRPr sz="2700" b="0">
                <a:solidFill>
                  <a:schemeClr val="tx1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80060" y="1809427"/>
            <a:ext cx="4224528" cy="768096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550469" indent="-384048">
              <a:lnSpc>
                <a:spcPct val="100000"/>
              </a:lnSpc>
              <a:spcBef>
                <a:spcPts val="980"/>
              </a:spcBef>
              <a:defRPr sz="3400"/>
            </a:lvl1pPr>
            <a:lvl2pPr>
              <a:lnSpc>
                <a:spcPct val="100000"/>
              </a:lnSpc>
              <a:spcBef>
                <a:spcPts val="980"/>
              </a:spcBef>
              <a:defRPr sz="2800"/>
            </a:lvl2pPr>
            <a:lvl3pPr>
              <a:lnSpc>
                <a:spcPct val="100000"/>
              </a:lnSpc>
              <a:spcBef>
                <a:spcPts val="980"/>
              </a:spcBef>
              <a:defRPr sz="2500"/>
            </a:lvl3pPr>
            <a:lvl4pPr>
              <a:lnSpc>
                <a:spcPct val="100000"/>
              </a:lnSpc>
              <a:spcBef>
                <a:spcPts val="980"/>
              </a:spcBef>
              <a:defRPr sz="2200"/>
            </a:lvl4pPr>
            <a:lvl5pPr>
              <a:lnSpc>
                <a:spcPct val="100000"/>
              </a:lnSpc>
              <a:spcBef>
                <a:spcPts val="980"/>
              </a:spcBef>
              <a:defRPr sz="22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6612" y="1809427"/>
            <a:ext cx="4224528" cy="768096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550469" indent="-384048">
              <a:lnSpc>
                <a:spcPct val="100000"/>
              </a:lnSpc>
              <a:spcBef>
                <a:spcPts val="980"/>
              </a:spcBef>
              <a:defRPr sz="3400"/>
            </a:lvl1pPr>
            <a:lvl2pPr>
              <a:lnSpc>
                <a:spcPct val="100000"/>
              </a:lnSpc>
              <a:spcBef>
                <a:spcPts val="980"/>
              </a:spcBef>
              <a:defRPr sz="2800"/>
            </a:lvl2pPr>
            <a:lvl3pPr>
              <a:lnSpc>
                <a:spcPct val="100000"/>
              </a:lnSpc>
              <a:spcBef>
                <a:spcPts val="980"/>
              </a:spcBef>
              <a:defRPr sz="2500"/>
            </a:lvl3pPr>
            <a:lvl4pPr>
              <a:lnSpc>
                <a:spcPct val="100000"/>
              </a:lnSpc>
              <a:spcBef>
                <a:spcPts val="980"/>
              </a:spcBef>
              <a:defRPr sz="2200"/>
            </a:lvl4pPr>
            <a:lvl5pPr>
              <a:lnSpc>
                <a:spcPct val="100000"/>
              </a:lnSpc>
              <a:spcBef>
                <a:spcPts val="980"/>
              </a:spcBef>
              <a:defRPr sz="22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9E7065-65A1-4425-B50F-3D8D1AC5B22E}" type="datetimeFigureOut">
              <a:rPr lang="hr-HR" smtClean="0"/>
              <a:t>14.2.2017.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5C12AE-37E3-4D23-9589-0E54F0ADD49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388" y="512064"/>
            <a:ext cx="7872984" cy="21336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9E7065-65A1-4425-B50F-3D8D1AC5B22E}" type="datetimeFigureOut">
              <a:rPr lang="hr-HR" smtClean="0"/>
              <a:t>14.2.2017.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5C12AE-37E3-4D23-9589-0E54F0ADD49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5733" y="0"/>
            <a:ext cx="8535467" cy="128016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9E7065-65A1-4425-B50F-3D8D1AC5B22E}" type="datetimeFigureOut">
              <a:rPr lang="hr-HR" smtClean="0"/>
              <a:t>14.2.2017.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5C12AE-37E3-4D23-9589-0E54F0ADD49F}" type="slidenum">
              <a:rPr lang="hr-HR" smtClean="0"/>
              <a:t>‹#›</a:t>
            </a:fld>
            <a:endParaRPr lang="hr-HR"/>
          </a:p>
        </p:txBody>
      </p:sp>
      <p:sp>
        <p:nvSpPr>
          <p:cNvPr id="6" name="Rectangle 5"/>
          <p:cNvSpPr/>
          <p:nvPr/>
        </p:nvSpPr>
        <p:spPr bwMode="invGray">
          <a:xfrm>
            <a:off x="1065733" y="-101"/>
            <a:ext cx="76810" cy="1280170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404652"/>
            <a:ext cx="4000500" cy="2169160"/>
          </a:xfrm>
          <a:ln>
            <a:noFill/>
          </a:ln>
        </p:spPr>
        <p:txBody>
          <a:bodyPr anchor="b"/>
          <a:lstStyle>
            <a:lvl1pPr algn="l">
              <a:lnSpc>
                <a:spcPts val="2800"/>
              </a:lnSpc>
              <a:buNone/>
              <a:defRPr sz="31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80060" y="2626334"/>
            <a:ext cx="4000500" cy="1303866"/>
          </a:xfrm>
        </p:spPr>
        <p:txBody>
          <a:bodyPr/>
          <a:lstStyle>
            <a:lvl1pPr marL="64008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80060" y="3982722"/>
            <a:ext cx="8561070" cy="7452784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9E7065-65A1-4425-B50F-3D8D1AC5B22E}" type="datetimeFigureOut">
              <a:rPr lang="hr-HR" smtClean="0"/>
              <a:t>14.2.2017.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5C12AE-37E3-4D23-9589-0E54F0ADD49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241" y="1991360"/>
            <a:ext cx="2880360" cy="3698240"/>
          </a:xfrm>
        </p:spPr>
        <p:txBody>
          <a:bodyPr anchor="b">
            <a:noAutofit/>
          </a:bodyPr>
          <a:lstStyle>
            <a:lvl1pPr algn="l">
              <a:buNone/>
              <a:defRPr sz="29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9E7065-65A1-4425-B50F-3D8D1AC5B22E}" type="datetimeFigureOut">
              <a:rPr lang="hr-HR" smtClean="0"/>
              <a:t>14.2.2017.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5C12AE-37E3-4D23-9589-0E54F0ADD49F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800100" y="1991360"/>
            <a:ext cx="4800600" cy="85344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128016" tIns="384048" rIns="128016" bIns="64008" rtlCol="0" anchor="t">
            <a:normAutofit/>
          </a:bodyPr>
          <a:lstStyle>
            <a:extLst/>
          </a:lstStyle>
          <a:p>
            <a:pPr marL="0" indent="-396850" algn="l" rtl="0" eaLnBrk="1" latinLnBrk="0" hangingPunct="1">
              <a:lnSpc>
                <a:spcPts val="4200"/>
              </a:lnSpc>
              <a:spcBef>
                <a:spcPts val="84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45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80110" y="2133608"/>
            <a:ext cx="4640580" cy="6560457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128016" tIns="384048" anchor="t"/>
          <a:lstStyle>
            <a:lvl1pPr marL="0" indent="0" algn="l" eaLnBrk="1" latinLnBrk="0" hangingPunct="1">
              <a:buNone/>
              <a:defRPr sz="45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416562" y="1781438"/>
            <a:ext cx="720090" cy="38137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253850" y="1748668"/>
            <a:ext cx="681685" cy="38137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0110" y="8961120"/>
            <a:ext cx="4640580" cy="1422400"/>
          </a:xfrm>
        </p:spPr>
        <p:txBody>
          <a:bodyPr anchor="ctr"/>
          <a:lstStyle>
            <a:lvl1pPr marL="0" indent="0" algn="l">
              <a:lnSpc>
                <a:spcPts val="2240"/>
              </a:lnSpc>
              <a:spcBef>
                <a:spcPts val="0"/>
              </a:spcBef>
              <a:buNone/>
              <a:defRPr sz="2000">
                <a:solidFill>
                  <a:srgbClr val="777777"/>
                </a:solidFill>
              </a:defRPr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56722" y="-1523054"/>
            <a:ext cx="1720831" cy="3059256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77259" y="39392"/>
            <a:ext cx="1787300" cy="3177423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92026" y="1969479"/>
            <a:ext cx="1182003" cy="2058231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63518" y="-101"/>
            <a:ext cx="8537683" cy="1280170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507388" y="512658"/>
            <a:ext cx="7872984" cy="2133600"/>
          </a:xfrm>
          <a:prstGeom prst="rect">
            <a:avLst/>
          </a:prstGeom>
        </p:spPr>
        <p:txBody>
          <a:bodyPr lIns="128016" tIns="64008" rIns="128016" bIns="64008"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507388" y="2702560"/>
            <a:ext cx="7872984" cy="8961120"/>
          </a:xfrm>
          <a:prstGeom prst="rect">
            <a:avLst/>
          </a:prstGeom>
        </p:spPr>
        <p:txBody>
          <a:bodyPr lIns="128016" tIns="64008" rIns="128016" bIns="64008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760470" y="11770360"/>
            <a:ext cx="2240280" cy="889000"/>
          </a:xfrm>
          <a:prstGeom prst="rect">
            <a:avLst/>
          </a:prstGeom>
        </p:spPr>
        <p:txBody>
          <a:bodyPr lIns="128016" tIns="64008" rIns="128016" bIns="64008" anchor="b"/>
          <a:lstStyle>
            <a:lvl1pPr algn="r" eaLnBrk="1" latinLnBrk="0" hangingPunct="1">
              <a:defRPr kumimoji="0" sz="17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A9E7065-65A1-4425-B50F-3D8D1AC5B22E}" type="datetimeFigureOut">
              <a:rPr lang="hr-HR" smtClean="0"/>
              <a:t>14.2.2017.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000750" y="11770360"/>
            <a:ext cx="3040380" cy="889000"/>
          </a:xfrm>
          <a:prstGeom prst="rect">
            <a:avLst/>
          </a:prstGeom>
        </p:spPr>
        <p:txBody>
          <a:bodyPr lIns="128016" tIns="64008" rIns="128016" bIns="64008" anchor="b"/>
          <a:lstStyle>
            <a:lvl1pPr eaLnBrk="1" latinLnBrk="0" hangingPunct="1">
              <a:defRPr kumimoji="0" sz="17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9044330" y="11770360"/>
            <a:ext cx="480060" cy="889000"/>
          </a:xfrm>
          <a:prstGeom prst="rect">
            <a:avLst/>
          </a:prstGeom>
        </p:spPr>
        <p:txBody>
          <a:bodyPr lIns="128016" tIns="64008" rIns="128016" bIns="64008" anchor="b"/>
          <a:lstStyle>
            <a:lvl1pPr algn="ctr" eaLnBrk="1" latinLnBrk="0" hangingPunct="1">
              <a:defRPr kumimoji="0" sz="17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75C12AE-37E3-4D23-9589-0E54F0ADD49F}" type="slidenum">
              <a:rPr lang="hr-HR" smtClean="0"/>
              <a:t>‹#›</a:t>
            </a:fld>
            <a:endParaRPr lang="hr-HR"/>
          </a:p>
        </p:txBody>
      </p:sp>
      <p:sp>
        <p:nvSpPr>
          <p:cNvPr id="15" name="Rectangle 14"/>
          <p:cNvSpPr/>
          <p:nvPr/>
        </p:nvSpPr>
        <p:spPr bwMode="invGray">
          <a:xfrm>
            <a:off x="1065733" y="-101"/>
            <a:ext cx="76810" cy="1280170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60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512064" indent="-396850" algn="l" rtl="0" eaLnBrk="1" latinLnBrk="0" hangingPunct="1">
        <a:lnSpc>
          <a:spcPct val="100000"/>
        </a:lnSpc>
        <a:spcBef>
          <a:spcPts val="840"/>
        </a:spcBef>
        <a:buClr>
          <a:schemeClr val="accent1"/>
        </a:buClr>
        <a:buSzPct val="80000"/>
        <a:buFont typeface="Wingdings 2"/>
        <a:buChar char=""/>
        <a:defRPr kumimoji="0"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896112" indent="-332842" algn="l" rtl="0" eaLnBrk="1" latinLnBrk="0" hangingPunct="1">
        <a:lnSpc>
          <a:spcPct val="100000"/>
        </a:lnSpc>
        <a:spcBef>
          <a:spcPts val="770"/>
        </a:spcBef>
        <a:buClr>
          <a:schemeClr val="accent1"/>
        </a:buClr>
        <a:buFont typeface="Verdana"/>
        <a:buChar char="◦"/>
        <a:defRPr kumimoji="0"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241755" indent="-32004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1536192" indent="-243230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7827" indent="-256032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112264" indent="-256032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406701" indent="-256032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2688336" indent="-256032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2982773" indent="-256032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669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64" y="208112"/>
            <a:ext cx="9062748" cy="720080"/>
          </a:xfr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s-Latn-BA" sz="1300" b="1" dirty="0" smtClean="0"/>
              <a:t>POSJETA PROFESORA I STUDENATA RUDARSKO - GEOLOŠKO - NAFTNOG FAKULTETA,  ZAGREB, REPUBLIKA HRVATSKA,  BOSNI I HERCEGOVINI</a:t>
            </a:r>
            <a:endParaRPr lang="bs-Latn-BA" sz="13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50127" y="2008311"/>
            <a:ext cx="3881891" cy="10674911"/>
          </a:xfrm>
          <a:solidFill>
            <a:schemeClr val="accent6">
              <a:lumMod val="40000"/>
              <a:lumOff val="60000"/>
            </a:schemeClr>
          </a:solidFill>
          <a:ln w="19050">
            <a:solidFill>
              <a:srgbClr val="FF0000"/>
            </a:solidFill>
            <a:prstDash val="sysDot"/>
          </a:ln>
        </p:spPr>
        <p:txBody>
          <a:bodyPr>
            <a:normAutofit/>
          </a:bodyPr>
          <a:lstStyle/>
          <a:p>
            <a:pPr marL="115214" indent="0">
              <a:buNone/>
            </a:pPr>
            <a:r>
              <a:rPr lang="bs-Latn-BA" sz="900" b="1" dirty="0">
                <a:latin typeface="+mj-lt"/>
                <a:cs typeface="Arial" pitchFamily="34" charset="0"/>
              </a:rPr>
              <a:t>2</a:t>
            </a:r>
            <a:r>
              <a:rPr lang="bs-Latn-BA" sz="900" b="1" dirty="0" smtClean="0">
                <a:latin typeface="+mj-lt"/>
                <a:cs typeface="Arial" pitchFamily="34" charset="0"/>
              </a:rPr>
              <a:t>0.01.2017. godini izvršena je posjeta lokaciji klizišta Suljakovići, Maglaj.</a:t>
            </a:r>
          </a:p>
          <a:p>
            <a:pPr marL="115214" indent="0">
              <a:buNone/>
            </a:pPr>
            <a:endParaRPr lang="bs-Latn-BA" sz="1000" b="1" dirty="0" smtClean="0">
              <a:latin typeface="+mj-lt"/>
              <a:cs typeface="Arial" pitchFamily="34" charset="0"/>
            </a:endParaRPr>
          </a:p>
          <a:p>
            <a:pPr marL="115214" indent="0">
              <a:buNone/>
            </a:pPr>
            <a:endParaRPr lang="bs-Latn-BA" sz="1000" b="1" dirty="0">
              <a:latin typeface="+mj-lt"/>
              <a:cs typeface="Arial" pitchFamily="34" charset="0"/>
            </a:endParaRPr>
          </a:p>
          <a:p>
            <a:pPr marL="115214" lvl="5" indent="0">
              <a:spcBef>
                <a:spcPts val="840"/>
              </a:spcBef>
              <a:buClr>
                <a:schemeClr val="accent1"/>
              </a:buClr>
              <a:buSzPct val="80000"/>
              <a:buNone/>
            </a:pPr>
            <a:endParaRPr lang="bs-Latn-BA" sz="900" dirty="0" smtClean="0"/>
          </a:p>
          <a:p>
            <a:pPr marL="115214" lvl="5" indent="0">
              <a:spcBef>
                <a:spcPts val="840"/>
              </a:spcBef>
              <a:buClr>
                <a:schemeClr val="accent1"/>
              </a:buClr>
              <a:buSzPct val="80000"/>
              <a:buNone/>
            </a:pPr>
            <a:endParaRPr lang="bs-Latn-BA" sz="900" dirty="0" smtClean="0"/>
          </a:p>
          <a:p>
            <a:pPr marL="115214" lvl="5" indent="0">
              <a:spcBef>
                <a:spcPts val="840"/>
              </a:spcBef>
              <a:buClr>
                <a:schemeClr val="accent1"/>
              </a:buClr>
              <a:buSzPct val="80000"/>
              <a:buNone/>
            </a:pPr>
            <a:endParaRPr lang="bs-Latn-BA" sz="800" dirty="0" smtClean="0"/>
          </a:p>
          <a:p>
            <a:pPr marL="115214" lvl="5" indent="0">
              <a:spcBef>
                <a:spcPts val="840"/>
              </a:spcBef>
              <a:buClr>
                <a:schemeClr val="accent1"/>
              </a:buClr>
              <a:buSzPct val="80000"/>
              <a:buNone/>
            </a:pPr>
            <a:endParaRPr lang="bs-Latn-BA" sz="800" dirty="0" smtClean="0"/>
          </a:p>
          <a:p>
            <a:pPr marL="115214" lvl="5" indent="0">
              <a:spcBef>
                <a:spcPts val="840"/>
              </a:spcBef>
              <a:buClr>
                <a:schemeClr val="accent1"/>
              </a:buClr>
              <a:buSzPct val="80000"/>
              <a:buNone/>
            </a:pPr>
            <a:endParaRPr lang="bs-Latn-BA" sz="800" dirty="0" smtClean="0"/>
          </a:p>
          <a:p>
            <a:pPr marL="115214" lvl="5" indent="0">
              <a:spcBef>
                <a:spcPts val="840"/>
              </a:spcBef>
              <a:buClr>
                <a:schemeClr val="accent1"/>
              </a:buClr>
              <a:buSzPct val="80000"/>
              <a:buNone/>
            </a:pPr>
            <a:endParaRPr lang="bs-Latn-BA" sz="800" dirty="0" smtClean="0"/>
          </a:p>
          <a:p>
            <a:pPr marL="115214" lvl="5" indent="0">
              <a:spcBef>
                <a:spcPts val="840"/>
              </a:spcBef>
              <a:buClr>
                <a:schemeClr val="accent1"/>
              </a:buClr>
              <a:buSzPct val="80000"/>
              <a:buNone/>
            </a:pPr>
            <a:r>
              <a:rPr lang="bs-Latn-BA" sz="800" dirty="0" smtClean="0"/>
              <a:t>Slike </a:t>
            </a:r>
            <a:r>
              <a:rPr lang="bs-Latn-BA" sz="800" dirty="0"/>
              <a:t>od </a:t>
            </a:r>
            <a:r>
              <a:rPr lang="bs-Latn-BA" sz="800" dirty="0" smtClean="0"/>
              <a:t>broja: 12. </a:t>
            </a:r>
            <a:r>
              <a:rPr lang="bs-Latn-BA" sz="800" dirty="0"/>
              <a:t>do </a:t>
            </a:r>
            <a:r>
              <a:rPr lang="bs-Latn-BA" sz="800" dirty="0" smtClean="0"/>
              <a:t>13. </a:t>
            </a:r>
            <a:r>
              <a:rPr lang="bs-Latn-BA" sz="800" dirty="0"/>
              <a:t>su iz perioda </a:t>
            </a:r>
            <a:r>
              <a:rPr lang="bs-Latn-BA" sz="800" dirty="0" smtClean="0"/>
              <a:t>Juli  2010. godine, slika broj: 14. januar 2017. </a:t>
            </a:r>
            <a:endParaRPr lang="bs-Latn-BA" sz="800" dirty="0"/>
          </a:p>
          <a:p>
            <a:pPr marL="115214" indent="0">
              <a:buNone/>
            </a:pPr>
            <a:endParaRPr lang="bs-Latn-BA" sz="1000" b="1" dirty="0" smtClean="0">
              <a:latin typeface="+mj-lt"/>
              <a:cs typeface="Arial" pitchFamily="34" charset="0"/>
            </a:endParaRPr>
          </a:p>
          <a:p>
            <a:pPr marL="115214" indent="0">
              <a:buNone/>
            </a:pPr>
            <a:endParaRPr lang="bs-Latn-BA" sz="1000" b="1" dirty="0">
              <a:latin typeface="+mj-lt"/>
              <a:cs typeface="Arial" pitchFamily="34" charset="0"/>
            </a:endParaRPr>
          </a:p>
          <a:p>
            <a:pPr marL="115214" indent="0">
              <a:buNone/>
            </a:pPr>
            <a:endParaRPr lang="bs-Latn-BA" sz="1000" b="1" dirty="0" smtClean="0">
              <a:latin typeface="+mj-lt"/>
              <a:cs typeface="Arial" pitchFamily="34" charset="0"/>
            </a:endParaRPr>
          </a:p>
          <a:p>
            <a:pPr marL="115214" indent="0">
              <a:buNone/>
            </a:pPr>
            <a:endParaRPr lang="bs-Latn-BA" sz="1000" b="1" dirty="0">
              <a:latin typeface="+mj-lt"/>
              <a:cs typeface="Arial" pitchFamily="34" charset="0"/>
            </a:endParaRPr>
          </a:p>
          <a:p>
            <a:pPr marL="115214" indent="0">
              <a:buNone/>
            </a:pPr>
            <a:endParaRPr lang="bs-Latn-BA" sz="1000" b="1" dirty="0" smtClean="0">
              <a:latin typeface="+mj-lt"/>
              <a:cs typeface="Arial" pitchFamily="34" charset="0"/>
            </a:endParaRPr>
          </a:p>
          <a:p>
            <a:pPr marL="115214" indent="0">
              <a:buNone/>
            </a:pPr>
            <a:endParaRPr lang="bs-Latn-BA" sz="1000" b="1" dirty="0">
              <a:latin typeface="+mj-lt"/>
              <a:cs typeface="Arial" pitchFamily="34" charset="0"/>
            </a:endParaRPr>
          </a:p>
          <a:p>
            <a:pPr marL="115214" indent="0">
              <a:buNone/>
            </a:pPr>
            <a:endParaRPr lang="bs-Latn-BA" sz="1000" b="1" dirty="0" smtClean="0">
              <a:latin typeface="+mj-lt"/>
              <a:cs typeface="Arial" pitchFamily="34" charset="0"/>
            </a:endParaRPr>
          </a:p>
          <a:p>
            <a:pPr marL="115214" indent="0">
              <a:buNone/>
            </a:pPr>
            <a:endParaRPr lang="bs-Latn-BA" sz="1000" b="1" dirty="0">
              <a:latin typeface="+mj-lt"/>
              <a:cs typeface="Arial" pitchFamily="34" charset="0"/>
            </a:endParaRPr>
          </a:p>
          <a:p>
            <a:pPr marL="115214" indent="0">
              <a:buNone/>
            </a:pPr>
            <a:endParaRPr lang="bs-Latn-BA" sz="1000" b="1" dirty="0" smtClean="0">
              <a:latin typeface="+mj-lt"/>
              <a:cs typeface="Arial" pitchFamily="34" charset="0"/>
            </a:endParaRPr>
          </a:p>
          <a:p>
            <a:pPr marL="115214" indent="0">
              <a:buNone/>
            </a:pPr>
            <a:endParaRPr lang="bs-Latn-BA" sz="1000" b="1" dirty="0">
              <a:latin typeface="+mj-lt"/>
              <a:cs typeface="Arial" pitchFamily="34" charset="0"/>
            </a:endParaRPr>
          </a:p>
          <a:p>
            <a:pPr marL="115214" indent="0">
              <a:buNone/>
            </a:pPr>
            <a:endParaRPr lang="bs-Latn-BA" sz="1000" b="1" dirty="0" smtClean="0">
              <a:latin typeface="+mj-lt"/>
              <a:cs typeface="Arial" pitchFamily="34" charset="0"/>
            </a:endParaRPr>
          </a:p>
          <a:p>
            <a:pPr marL="115214" indent="0">
              <a:buNone/>
            </a:pPr>
            <a:endParaRPr lang="bs-Latn-BA" sz="1000" b="1" dirty="0">
              <a:latin typeface="+mj-lt"/>
              <a:cs typeface="Arial" pitchFamily="34" charset="0"/>
            </a:endParaRPr>
          </a:p>
          <a:p>
            <a:pPr marL="115214" indent="0">
              <a:buNone/>
            </a:pPr>
            <a:endParaRPr lang="bs-Latn-BA" sz="1000" b="1" dirty="0" smtClean="0">
              <a:latin typeface="+mj-lt"/>
              <a:cs typeface="Arial" pitchFamily="34" charset="0"/>
            </a:endParaRPr>
          </a:p>
          <a:p>
            <a:pPr marL="115214" indent="0">
              <a:buNone/>
            </a:pPr>
            <a:endParaRPr lang="bs-Latn-BA" sz="1000" b="1" dirty="0">
              <a:latin typeface="+mj-lt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8300" y="1072208"/>
            <a:ext cx="9040812" cy="72008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FFFF00"/>
            </a:solidFill>
            <a:prstDash val="sysDot"/>
          </a:ln>
        </p:spPr>
        <p:txBody>
          <a:bodyPr lIns="128016" tIns="64008" rIns="128016" bIns="64008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60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bs-Latn-BA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Dana, 19 i 20.2017. godine, profesori i studenti Rudarsko- geološkog -naftnog fakulteta iz Zagreba bili su  u posjeti Bosni i Hercegovini,  sa ciljem  održavanja terenske - praktične nastave iz oblasti  Inženjerske geologije.</a:t>
            </a:r>
          </a:p>
          <a:p>
            <a:pPr algn="ctr"/>
            <a:r>
              <a:rPr lang="bs-Latn-BA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 ime Federalnog zavoda za geologiju praktičnu nastavu je održao</a:t>
            </a:r>
            <a:r>
              <a:rPr lang="bs-Latn-BA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mr.sc.Hamid Begić dipl.ing.</a:t>
            </a:r>
            <a:r>
              <a:rPr lang="bs-Latn-BA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  u ime Društva, „GEOXPO“ BiH , </a:t>
            </a:r>
          </a:p>
          <a:p>
            <a:pPr algn="ctr"/>
            <a:r>
              <a:rPr lang="bs-Latn-BA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Mr.sc. Džindo Amer dipl.ing.</a:t>
            </a:r>
            <a:endParaRPr lang="bs-Latn-BA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716" y="2008312"/>
            <a:ext cx="5227442" cy="103566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lvl="5" algn="ctr"/>
            <a:r>
              <a:rPr lang="bs-Latn-BA" sz="900" b="1" dirty="0"/>
              <a:t>G</a:t>
            </a:r>
            <a:r>
              <a:rPr lang="bs-Latn-BA" sz="900" b="1" dirty="0" smtClean="0"/>
              <a:t>osti </a:t>
            </a:r>
            <a:r>
              <a:rPr lang="bs-Latn-BA" sz="900" b="1" dirty="0"/>
              <a:t>iz Republike Hrvatske su </a:t>
            </a:r>
            <a:r>
              <a:rPr lang="bs-Latn-BA" sz="900" b="1" dirty="0" smtClean="0"/>
              <a:t>19.01.2017. godine </a:t>
            </a:r>
            <a:r>
              <a:rPr lang="bs-Latn-BA" sz="900" b="1" dirty="0"/>
              <a:t>posjetili </a:t>
            </a:r>
            <a:r>
              <a:rPr lang="bs-Latn-BA" sz="900" b="1" dirty="0" smtClean="0"/>
              <a:t> Općinu Gračanicu, gdje je bio domaćin </a:t>
            </a:r>
            <a:r>
              <a:rPr lang="bs-Latn-BA" sz="900" b="1" smtClean="0"/>
              <a:t>kolega  mr.sc. Džindo </a:t>
            </a:r>
            <a:r>
              <a:rPr lang="bs-Latn-BA" sz="900" b="1" dirty="0" smtClean="0"/>
              <a:t>Amer </a:t>
            </a:r>
            <a:r>
              <a:rPr lang="bs-Latn-BA" sz="900" b="1" smtClean="0"/>
              <a:t>dipl.ing. </a:t>
            </a:r>
            <a:r>
              <a:rPr lang="bs-Latn-BA" sz="900" b="1" dirty="0" smtClean="0"/>
              <a:t>geologije.    Posjetili su  kabinet Načalnika Općine, nakon toga, izvršili uviđaj na klizištu Lukavica, Gračanica.</a:t>
            </a:r>
          </a:p>
          <a:p>
            <a:pPr marL="0" lvl="5" algn="just"/>
            <a:endParaRPr lang="bs-Latn-BA" sz="900" dirty="0" smtClean="0"/>
          </a:p>
          <a:p>
            <a:pPr marL="0" lvl="5" algn="just"/>
            <a:r>
              <a:rPr lang="bs-Latn-BA" sz="900" dirty="0" smtClean="0"/>
              <a:t>Slike od broja: 1. do 4. su iz perioda maja,2014.godine</a:t>
            </a:r>
          </a:p>
          <a:p>
            <a:pPr marL="0" lvl="5"/>
            <a:endParaRPr lang="bs-Latn-BA" sz="1400" dirty="0" smtClean="0"/>
          </a:p>
          <a:p>
            <a:pPr marL="0" lvl="5"/>
            <a:endParaRPr lang="bs-Latn-BA" sz="1400" dirty="0" smtClean="0"/>
          </a:p>
          <a:p>
            <a:pPr marL="0" lvl="5"/>
            <a:endParaRPr lang="bs-Latn-BA" sz="1400" dirty="0" smtClean="0"/>
          </a:p>
          <a:p>
            <a:pPr marL="0" lvl="5"/>
            <a:endParaRPr lang="bs-Latn-BA" sz="1400" dirty="0"/>
          </a:p>
          <a:p>
            <a:pPr marL="0" lvl="5"/>
            <a:endParaRPr lang="bs-Latn-BA" sz="1000" dirty="0" smtClean="0"/>
          </a:p>
          <a:p>
            <a:pPr marL="0" lvl="5"/>
            <a:endParaRPr lang="bs-Latn-BA" sz="1000" dirty="0"/>
          </a:p>
          <a:p>
            <a:pPr marL="0" lvl="5"/>
            <a:endParaRPr lang="bs-Latn-BA" sz="1000" dirty="0" smtClean="0"/>
          </a:p>
          <a:p>
            <a:pPr marL="0" lvl="5"/>
            <a:endParaRPr lang="bs-Latn-BA" sz="1000" dirty="0"/>
          </a:p>
          <a:p>
            <a:pPr marL="0" lvl="5"/>
            <a:endParaRPr lang="bs-Latn-BA" sz="1000" dirty="0" smtClean="0"/>
          </a:p>
          <a:p>
            <a:pPr marL="0" lvl="5"/>
            <a:endParaRPr lang="bs-Latn-BA" sz="1000" dirty="0" smtClean="0"/>
          </a:p>
          <a:p>
            <a:pPr marL="0" lvl="5"/>
            <a:endParaRPr lang="bs-Latn-BA" sz="1000" dirty="0"/>
          </a:p>
          <a:p>
            <a:pPr marL="0" lvl="5"/>
            <a:endParaRPr lang="bs-Latn-BA" sz="1000" dirty="0" smtClean="0"/>
          </a:p>
          <a:p>
            <a:pPr marL="0" lvl="5"/>
            <a:endParaRPr lang="bs-Latn-BA" sz="1000" dirty="0"/>
          </a:p>
          <a:p>
            <a:pPr marL="0" lvl="5"/>
            <a:endParaRPr lang="bs-Latn-BA" sz="1000" dirty="0" smtClean="0"/>
          </a:p>
          <a:p>
            <a:pPr marL="0" lvl="5"/>
            <a:endParaRPr lang="bs-Latn-BA" sz="1000" dirty="0" smtClean="0"/>
          </a:p>
          <a:p>
            <a:pPr marL="0" lvl="5"/>
            <a:r>
              <a:rPr lang="bs-Latn-BA" sz="800" dirty="0" smtClean="0"/>
              <a:t>Slike </a:t>
            </a:r>
            <a:r>
              <a:rPr lang="bs-Latn-BA" sz="800" dirty="0"/>
              <a:t>od </a:t>
            </a:r>
            <a:r>
              <a:rPr lang="bs-Latn-BA" sz="800" dirty="0" smtClean="0"/>
              <a:t>broja: 5. </a:t>
            </a:r>
            <a:r>
              <a:rPr lang="bs-Latn-BA" sz="800" dirty="0"/>
              <a:t>do </a:t>
            </a:r>
            <a:r>
              <a:rPr lang="bs-Latn-BA" sz="800" dirty="0" smtClean="0"/>
              <a:t>6. su </a:t>
            </a:r>
            <a:r>
              <a:rPr lang="bs-Latn-BA" sz="800" dirty="0"/>
              <a:t>iz </a:t>
            </a:r>
            <a:r>
              <a:rPr lang="bs-Latn-BA" sz="800" dirty="0" smtClean="0"/>
              <a:t>perioda, januar 2017.godine  </a:t>
            </a:r>
            <a:endParaRPr lang="bs-Latn-BA" sz="800" dirty="0"/>
          </a:p>
          <a:p>
            <a:r>
              <a:rPr lang="bs-Latn-BA" sz="800" dirty="0" smtClean="0"/>
              <a:t> </a:t>
            </a:r>
          </a:p>
          <a:p>
            <a:endParaRPr lang="bs-Latn-BA" sz="800" dirty="0" smtClean="0"/>
          </a:p>
          <a:p>
            <a:endParaRPr lang="bs-Latn-BA" dirty="0"/>
          </a:p>
          <a:p>
            <a:pPr marL="0" lvl="5"/>
            <a:endParaRPr lang="bs-Latn-BA" dirty="0"/>
          </a:p>
          <a:p>
            <a:pPr marL="0" lvl="5"/>
            <a:endParaRPr lang="bs-Latn-BA" sz="800" dirty="0" smtClean="0"/>
          </a:p>
          <a:p>
            <a:pPr marL="0" lvl="5"/>
            <a:endParaRPr lang="bs-Latn-BA" sz="800" dirty="0" smtClean="0"/>
          </a:p>
          <a:p>
            <a:pPr marL="0" lvl="5"/>
            <a:r>
              <a:rPr lang="bs-Latn-BA" sz="800" dirty="0" smtClean="0"/>
              <a:t>Slike </a:t>
            </a:r>
            <a:r>
              <a:rPr lang="bs-Latn-BA" sz="800" dirty="0"/>
              <a:t>od </a:t>
            </a:r>
            <a:r>
              <a:rPr lang="bs-Latn-BA" sz="800" dirty="0" smtClean="0"/>
              <a:t>broja: 7. </a:t>
            </a:r>
            <a:r>
              <a:rPr lang="bs-Latn-BA" sz="800" dirty="0"/>
              <a:t>do </a:t>
            </a:r>
            <a:r>
              <a:rPr lang="bs-Latn-BA" sz="800" dirty="0" smtClean="0"/>
              <a:t>8. </a:t>
            </a:r>
            <a:r>
              <a:rPr lang="bs-Latn-BA" sz="800" dirty="0"/>
              <a:t>su iz </a:t>
            </a:r>
            <a:r>
              <a:rPr lang="bs-Latn-BA" sz="800" dirty="0" smtClean="0"/>
              <a:t>perioda, maj 2014.godine  </a:t>
            </a:r>
            <a:endParaRPr lang="bs-Latn-BA" sz="800" dirty="0"/>
          </a:p>
          <a:p>
            <a:endParaRPr lang="bs-Latn-BA" dirty="0"/>
          </a:p>
          <a:p>
            <a:endParaRPr lang="bs-Latn-BA" sz="900" dirty="0"/>
          </a:p>
          <a:p>
            <a:endParaRPr lang="bs-Latn-BA" dirty="0" smtClean="0"/>
          </a:p>
          <a:p>
            <a:endParaRPr lang="bs-Latn-BA" dirty="0"/>
          </a:p>
          <a:p>
            <a:endParaRPr lang="bs-Latn-BA" dirty="0" smtClean="0"/>
          </a:p>
          <a:p>
            <a:endParaRPr lang="bs-Latn-BA" dirty="0"/>
          </a:p>
          <a:p>
            <a:endParaRPr lang="bs-Latn-BA" dirty="0" smtClean="0"/>
          </a:p>
          <a:p>
            <a:pPr marL="0" lvl="5"/>
            <a:endParaRPr lang="bs-Latn-BA" dirty="0"/>
          </a:p>
          <a:p>
            <a:pPr marL="0" lvl="5"/>
            <a:endParaRPr lang="bs-Latn-BA" sz="800" dirty="0"/>
          </a:p>
          <a:p>
            <a:pPr marL="0" lvl="5"/>
            <a:r>
              <a:rPr lang="bs-Latn-BA" sz="800" dirty="0" smtClean="0"/>
              <a:t>Slike </a:t>
            </a:r>
            <a:r>
              <a:rPr lang="bs-Latn-BA" sz="800" dirty="0"/>
              <a:t>od </a:t>
            </a:r>
            <a:r>
              <a:rPr lang="bs-Latn-BA" sz="800" dirty="0" smtClean="0"/>
              <a:t>broja: </a:t>
            </a:r>
            <a:r>
              <a:rPr lang="bs-Latn-BA" sz="800" dirty="0"/>
              <a:t>9 </a:t>
            </a:r>
            <a:r>
              <a:rPr lang="bs-Latn-BA" sz="800" dirty="0" smtClean="0"/>
              <a:t>.do 11. </a:t>
            </a:r>
            <a:r>
              <a:rPr lang="bs-Latn-BA" sz="800" dirty="0"/>
              <a:t>su iz perioda </a:t>
            </a:r>
            <a:r>
              <a:rPr lang="bs-Latn-BA" sz="800" dirty="0" smtClean="0"/>
              <a:t>, januar 2017. godine  </a:t>
            </a:r>
            <a:endParaRPr lang="bs-Latn-BA" sz="800" dirty="0"/>
          </a:p>
          <a:p>
            <a:endParaRPr lang="bs-Latn-BA" sz="800" dirty="0" smtClean="0"/>
          </a:p>
          <a:p>
            <a:endParaRPr lang="bs-Latn-BA" dirty="0"/>
          </a:p>
          <a:p>
            <a:endParaRPr lang="bs-Latn-BA" dirty="0" smtClean="0"/>
          </a:p>
          <a:p>
            <a:endParaRPr lang="bs-Latn-BA" dirty="0"/>
          </a:p>
          <a:p>
            <a:endParaRPr lang="bs-Latn-BA" dirty="0" smtClean="0"/>
          </a:p>
          <a:p>
            <a:endParaRPr lang="bs-Latn-BA" dirty="0"/>
          </a:p>
          <a:p>
            <a:endParaRPr lang="bs-Latn-B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6" t="28560" r="48571" b="28029"/>
          <a:stretch/>
        </p:blipFill>
        <p:spPr bwMode="auto">
          <a:xfrm>
            <a:off x="4079927" y="5047442"/>
            <a:ext cx="1292972" cy="818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5" t="28738" r="48043" b="22890"/>
          <a:stretch/>
        </p:blipFill>
        <p:spPr bwMode="auto">
          <a:xfrm>
            <a:off x="4111118" y="4299656"/>
            <a:ext cx="1307476" cy="91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3" t="25439" r="50000" b="27989"/>
          <a:stretch/>
        </p:blipFill>
        <p:spPr bwMode="auto">
          <a:xfrm>
            <a:off x="4152528" y="3514421"/>
            <a:ext cx="1251488" cy="9622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1" t="26484" r="65025" b="28744"/>
          <a:stretch/>
        </p:blipFill>
        <p:spPr bwMode="auto">
          <a:xfrm>
            <a:off x="4197356" y="2426400"/>
            <a:ext cx="1143995" cy="12302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6793" y="2877616"/>
            <a:ext cx="3658678" cy="216982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35000"/>
                  <a:satMod val="253000"/>
                </a:schemeClr>
              </a:gs>
              <a:gs pos="50000">
                <a:schemeClr val="accent2">
                  <a:tint val="42000"/>
                  <a:satMod val="255000"/>
                </a:schemeClr>
              </a:gs>
              <a:gs pos="97000">
                <a:schemeClr val="accent2">
                  <a:tint val="53000"/>
                  <a:satMod val="260000"/>
                </a:schemeClr>
              </a:gs>
              <a:gs pos="100000">
                <a:schemeClr val="accent2">
                  <a:tint val="56000"/>
                  <a:satMod val="2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5" algn="just"/>
            <a:r>
              <a:rPr lang="bs-Latn-BA" sz="900" b="1" dirty="0" smtClean="0"/>
              <a:t>Generalno </a:t>
            </a:r>
            <a:r>
              <a:rPr lang="bs-Latn-BA" sz="900" b="1" dirty="0"/>
              <a:t>klizište obuhvata tri </a:t>
            </a:r>
            <a:r>
              <a:rPr lang="bs-Latn-BA" sz="900" b="1" dirty="0" smtClean="0"/>
              <a:t>sekundarna klizišta, </a:t>
            </a:r>
            <a:r>
              <a:rPr lang="bs-Latn-BA" sz="900" b="1" dirty="0"/>
              <a:t>koja su </a:t>
            </a:r>
            <a:r>
              <a:rPr lang="bs-Latn-BA" sz="900" b="1" dirty="0" smtClean="0"/>
              <a:t>razvijena </a:t>
            </a:r>
            <a:r>
              <a:rPr lang="bs-Latn-BA" sz="900" b="1" dirty="0"/>
              <a:t>na bokovima, </a:t>
            </a:r>
            <a:r>
              <a:rPr lang="bs-Latn-BA" sz="900" b="1" dirty="0" smtClean="0"/>
              <a:t> kao takvo pripada kompleksnim klizištima. </a:t>
            </a:r>
          </a:p>
          <a:p>
            <a:pPr marL="0" lvl="5" algn="just"/>
            <a:endParaRPr lang="bs-Latn-BA" sz="900" b="1" dirty="0" smtClean="0"/>
          </a:p>
          <a:p>
            <a:pPr marL="0" lvl="5" algn="just"/>
            <a:r>
              <a:rPr lang="bs-Latn-BA" sz="900" b="1" dirty="0" smtClean="0"/>
              <a:t>Geometrija klizišta je kilometarska, širina u čelu oko </a:t>
            </a:r>
            <a:r>
              <a:rPr lang="bs-Latn-BA" sz="900" b="1" dirty="0" smtClean="0"/>
              <a:t>1 </a:t>
            </a:r>
            <a:r>
              <a:rPr lang="bs-Latn-BA" sz="900" b="1" dirty="0" smtClean="0"/>
              <a:t>km a u nožici oko </a:t>
            </a:r>
            <a:r>
              <a:rPr lang="bs-Latn-BA" sz="900" b="1" dirty="0" smtClean="0"/>
              <a:t>0,8 </a:t>
            </a:r>
            <a:r>
              <a:rPr lang="bs-Latn-BA" sz="900" b="1" dirty="0" smtClean="0"/>
              <a:t>km. Po pružanju dužine </a:t>
            </a:r>
            <a:r>
              <a:rPr lang="bs-Latn-BA" sz="900" b="1" dirty="0" smtClean="0"/>
              <a:t>0,8 </a:t>
            </a:r>
            <a:r>
              <a:rPr lang="bs-Latn-BA" sz="900" b="1" dirty="0" smtClean="0"/>
              <a:t>km. Po dubini pokrivača, kliznoj ravni, svrstava se   u grupu </a:t>
            </a:r>
            <a:r>
              <a:rPr lang="bs-Latn-BA" sz="900" b="1" dirty="0" smtClean="0"/>
              <a:t>plitkih do srednje dubine  </a:t>
            </a:r>
            <a:r>
              <a:rPr lang="bs-Latn-BA" sz="900" b="1" dirty="0" smtClean="0"/>
              <a:t>klizišta, ponderisane </a:t>
            </a:r>
            <a:r>
              <a:rPr lang="bs-Latn-BA" sz="900" b="1" dirty="0" smtClean="0"/>
              <a:t>dubine 8-10m</a:t>
            </a:r>
            <a:r>
              <a:rPr lang="bs-Latn-BA" sz="900" b="1" dirty="0" smtClean="0"/>
              <a:t>.</a:t>
            </a:r>
          </a:p>
          <a:p>
            <a:pPr marL="0" lvl="5" algn="just"/>
            <a:endParaRPr lang="bs-Latn-BA" sz="900" b="1" dirty="0"/>
          </a:p>
          <a:p>
            <a:pPr marL="0" lvl="5" algn="just"/>
            <a:r>
              <a:rPr lang="bs-Latn-BA" sz="900" b="1" dirty="0" smtClean="0"/>
              <a:t>Generalni mehanizam okidača bio je  trenutan.</a:t>
            </a:r>
          </a:p>
          <a:p>
            <a:pPr marL="0" lvl="5" algn="just"/>
            <a:r>
              <a:rPr lang="bs-Latn-BA" sz="900" b="1" dirty="0" smtClean="0"/>
              <a:t>Razvijanjem procesa trajno je oštećeno više desetina stambenih objekata.</a:t>
            </a:r>
          </a:p>
          <a:p>
            <a:pPr marL="0" lvl="5" algn="just"/>
            <a:endParaRPr lang="bs-Latn-BA" sz="900" b="1" dirty="0" smtClean="0"/>
          </a:p>
          <a:p>
            <a:pPr marL="0" lvl="5" algn="just"/>
            <a:r>
              <a:rPr lang="bs-Latn-BA" sz="900" b="1" dirty="0" smtClean="0"/>
              <a:t>Nije sanirano, samo je uspostavljen povremeni monitoring.</a:t>
            </a:r>
          </a:p>
          <a:p>
            <a:pPr marL="0" lvl="5" algn="just"/>
            <a:endParaRPr lang="bs-Latn-BA" sz="900" b="1" dirty="0"/>
          </a:p>
        </p:txBody>
      </p:sp>
      <p:sp>
        <p:nvSpPr>
          <p:cNvPr id="12" name="AutoShape 7" descr="Prikaz slikovne datoteke IMG_182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s-Latn-BA"/>
          </a:p>
        </p:txBody>
      </p:sp>
      <p:pic>
        <p:nvPicPr>
          <p:cNvPr id="1032" name="Picture 8" descr="C:\Users\hamid.begic\AppData\Local\Microsoft\Windows\Temporary Internet Files\Content.IE5\IV3TKAL5\IMG_18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528" y="5770949"/>
            <a:ext cx="1297599" cy="973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29354" y="5530489"/>
            <a:ext cx="3658678" cy="1061829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s-Latn-BA" sz="900" b="1" dirty="0" smtClean="0"/>
              <a:t>Dana 19.01.2017.godine gospodin Džindo Amer diplomirani inženjer geologije u prisustvu Načelnika Općine Gračanice održao je čas praktične nastave studentima Rudarsko – geološko - naftnog fakultetea u Zagrebu uz prisustvo njihovih profesora na temu“ Inženejrsko geološki procesi  na području Općine Gradačac sa osvrtom uzroka i posljedica klizišta Lukvaica, Gračanica . </a:t>
            </a:r>
            <a:endParaRPr lang="bs-Latn-BA" sz="900" b="1" dirty="0"/>
          </a:p>
        </p:txBody>
      </p:sp>
      <p:sp>
        <p:nvSpPr>
          <p:cNvPr id="15" name="AutoShape 10" descr="Prikaz slikovne datoteke IMG_1824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s-Latn-BA"/>
          </a:p>
        </p:txBody>
      </p:sp>
      <p:pic>
        <p:nvPicPr>
          <p:cNvPr id="1035" name="Picture 11" descr="C:\Users\hamid.begic\AppData\Local\Microsoft\Windows\Temporary Internet Files\Content.IE5\2DWXU6R9\IMG_182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928" y="6596270"/>
            <a:ext cx="1399230" cy="1049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29354" y="6904856"/>
            <a:ext cx="3640212" cy="2616101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hr-HR" sz="1000" b="1" dirty="0" smtClean="0"/>
          </a:p>
          <a:p>
            <a:pPr algn="just"/>
            <a:r>
              <a:rPr lang="hr-HR" sz="900" b="1" dirty="0" smtClean="0"/>
              <a:t>Dana 19.01.2017.godine goste je dočekao  mr.sc. Hamid </a:t>
            </a:r>
            <a:r>
              <a:rPr lang="hr-HR" sz="900" b="1" dirty="0"/>
              <a:t>B</a:t>
            </a:r>
            <a:r>
              <a:rPr lang="hr-HR" sz="900" b="1" dirty="0" smtClean="0"/>
              <a:t>egić dipl.ing. na ulazu u Općinu Maglaj, gdje je izvršena posjeta lokaciji klizišta Kosova u naselju Alići, Maglaj.</a:t>
            </a:r>
          </a:p>
          <a:p>
            <a:pPr algn="just"/>
            <a:endParaRPr lang="hr-HR" sz="900" b="1" dirty="0" smtClean="0"/>
          </a:p>
          <a:p>
            <a:pPr algn="just"/>
            <a:r>
              <a:rPr lang="hr-HR" sz="900" b="1" dirty="0" smtClean="0"/>
              <a:t>Osnovne karakteristike klizišta Kosova su determinisane  sa površinom (600  x 400m</a:t>
            </a:r>
            <a:r>
              <a:rPr lang="hr-HR" sz="900" b="1" dirty="0"/>
              <a:t>) </a:t>
            </a:r>
            <a:r>
              <a:rPr lang="hr-HR" sz="900" b="1" dirty="0" smtClean="0"/>
              <a:t>240 </a:t>
            </a:r>
            <a:r>
              <a:rPr lang="hr-HR" sz="900" b="1" dirty="0"/>
              <a:t>000 m</a:t>
            </a:r>
            <a:r>
              <a:rPr lang="hr-HR" sz="900" b="1" baseline="30000" dirty="0"/>
              <a:t>2 </a:t>
            </a:r>
            <a:r>
              <a:rPr lang="hr-HR" sz="900" b="1" baseline="30000" dirty="0" smtClean="0"/>
              <a:t> </a:t>
            </a:r>
            <a:r>
              <a:rPr lang="hr-HR" sz="900" b="1" dirty="0" smtClean="0"/>
              <a:t> x 10 m dubine, zapremine 2.240.000 m</a:t>
            </a:r>
            <a:r>
              <a:rPr lang="hr-HR" sz="900" b="1" baseline="30000" dirty="0" smtClean="0"/>
              <a:t>3</a:t>
            </a:r>
            <a:r>
              <a:rPr lang="hr-HR" sz="900" b="1" dirty="0" smtClean="0"/>
              <a:t> .</a:t>
            </a:r>
            <a:r>
              <a:rPr lang="hr-HR" sz="900" b="1" baseline="30000" dirty="0" smtClean="0"/>
              <a:t> </a:t>
            </a:r>
            <a:r>
              <a:rPr lang="hr-HR" sz="900" b="1" dirty="0" smtClean="0"/>
              <a:t> Locirano u </a:t>
            </a:r>
            <a:r>
              <a:rPr lang="hr-HR" sz="900" b="1" dirty="0"/>
              <a:t>naselju Alići  MZ  Kosova </a:t>
            </a:r>
            <a:r>
              <a:rPr lang="hr-HR" sz="900" b="1" dirty="0" smtClean="0"/>
              <a:t> .  Predmetno klizište je fosilno,    </a:t>
            </a:r>
            <a:r>
              <a:rPr lang="hr-HR" sz="900" b="1" dirty="0"/>
              <a:t>klizanje tla </a:t>
            </a:r>
            <a:r>
              <a:rPr lang="hr-HR" sz="900" b="1" dirty="0" smtClean="0"/>
              <a:t> je nastalo usljed prezasićenosti padavinama inženjerskogeološkog pokrivača, i oslobađanje vode iz Jursko Krednih karbonatnih stijena iznad čela klizišta. Lom u tlu je postepen,   uticajem gravitacione sile i težine klizne mase nastalo je kretanje, gužvanje i skladištenje zemljane mase u nožici i središnjem dijelu kliznog tijela.   </a:t>
            </a:r>
            <a:r>
              <a:rPr lang="bs-Latn-BA" sz="900" b="1" dirty="0" smtClean="0"/>
              <a:t> </a:t>
            </a:r>
          </a:p>
          <a:p>
            <a:pPr algn="just"/>
            <a:endParaRPr lang="bs-Latn-BA" sz="900" b="1" dirty="0"/>
          </a:p>
          <a:p>
            <a:pPr algn="just"/>
            <a:r>
              <a:rPr lang="bs-Latn-BA" sz="900" b="1" dirty="0" smtClean="0"/>
              <a:t>Sanacija izvršena samo u nožici klizišta i to djelimično radi zaštite Magistralnog puta.</a:t>
            </a:r>
            <a:endParaRPr lang="bs-Latn-BA" dirty="0"/>
          </a:p>
          <a:p>
            <a:endParaRPr lang="bs-Latn-BA" sz="1000" dirty="0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28888" r="55225" b="28879"/>
          <a:stretch/>
        </p:blipFill>
        <p:spPr bwMode="auto">
          <a:xfrm>
            <a:off x="3969566" y="8664078"/>
            <a:ext cx="1529866" cy="11654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AutoShape 16" descr="Prikaz slikovne datoteke IMG_7195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s-Latn-BA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3" t="28187" r="48636" b="28015"/>
          <a:stretch/>
        </p:blipFill>
        <p:spPr bwMode="auto">
          <a:xfrm>
            <a:off x="5341351" y="2479896"/>
            <a:ext cx="1626322" cy="1034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644779" y="4476657"/>
            <a:ext cx="3631567" cy="4262705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s-Latn-BA" sz="900" b="1" dirty="0" smtClean="0"/>
              <a:t>Naselje Suljakovići se nalazi oko 15 km udaljeno od grada Maglaj u neposrednoj blizini magistralne ceste. Tokom izgradnje magistralne cese „M-18“   Direkcija cesta je  registovala da prostor na kojem je izgrađeno naselje Suljakovići 1996/7.godine je labilno i činilo je fosilno klizište.</a:t>
            </a:r>
          </a:p>
          <a:p>
            <a:pPr algn="just"/>
            <a:endParaRPr lang="bs-Latn-BA" sz="900" b="1" dirty="0"/>
          </a:p>
          <a:p>
            <a:pPr algn="just"/>
            <a:r>
              <a:rPr lang="bs-Latn-BA" sz="900" b="1" dirty="0" smtClean="0"/>
              <a:t>Jula 2010.godine usljed velikog inteziteta padavina oslabljene su veze čestica pokrivača, pri čemu su ih nadjačale gravitacione sile i sile težine tla sa mehanizmom ubrzanja nastao je trenutni lom u tlu. </a:t>
            </a:r>
          </a:p>
          <a:p>
            <a:pPr algn="just"/>
            <a:endParaRPr lang="bs-Latn-BA" sz="900" b="1" dirty="0"/>
          </a:p>
          <a:p>
            <a:pPr algn="just"/>
            <a:r>
              <a:rPr lang="bs-Latn-BA" sz="900" b="1" dirty="0" smtClean="0"/>
              <a:t>Geometrija klizištaje u nožici širine oko 300 m, u središnjem dijelu oko 100 m i u čelu oko 250 m, što znači ponderisane širine 183 m a dužine oko 500 m.</a:t>
            </a:r>
          </a:p>
          <a:p>
            <a:pPr algn="just"/>
            <a:endParaRPr lang="bs-Latn-BA" sz="900" b="1" dirty="0"/>
          </a:p>
          <a:p>
            <a:pPr algn="just"/>
            <a:r>
              <a:rPr lang="bs-Latn-BA" sz="900" b="1" dirty="0" smtClean="0"/>
              <a:t>Površina kliznog tijela je (500 x 183 = 91.500 m</a:t>
            </a:r>
            <a:r>
              <a:rPr lang="hr-HR" sz="900" b="1" baseline="30000" dirty="0" smtClean="0"/>
              <a:t>2,</a:t>
            </a:r>
            <a:r>
              <a:rPr lang="hr-HR" sz="900" b="1" dirty="0" smtClean="0"/>
              <a:t> ponderisane dubine kliznog  tijela oko 7 m, zapremine pokrenute zemljane mase 640 500 </a:t>
            </a:r>
            <a:r>
              <a:rPr lang="bs-Latn-BA" sz="900" b="1" dirty="0"/>
              <a:t>m</a:t>
            </a:r>
            <a:r>
              <a:rPr lang="hr-HR" sz="900" b="1" baseline="30000" dirty="0" smtClean="0"/>
              <a:t>3,</a:t>
            </a:r>
            <a:r>
              <a:rPr lang="hr-HR" sz="900" b="1" dirty="0" smtClean="0"/>
              <a:t> u toku aktivnih inženjerskogeoloških procesa trajno je oštećeno oko 10 stambenih objekata i više desetina pomoćnih objekata.</a:t>
            </a:r>
          </a:p>
          <a:p>
            <a:pPr algn="just"/>
            <a:r>
              <a:rPr lang="hr-HR" sz="900" b="1" dirty="0" smtClean="0"/>
              <a:t>Preventivnim mjerama izradom drena oogućeno je oslobađanje količine vode iz kliznog tijela, pri čemu su poboljšani geomehanički i drugi parametri tla, pa je privremeno umireno.</a:t>
            </a:r>
          </a:p>
          <a:p>
            <a:pPr algn="just"/>
            <a:endParaRPr lang="hr-HR" sz="900" b="1" dirty="0" smtClean="0"/>
          </a:p>
          <a:p>
            <a:pPr algn="just"/>
            <a:r>
              <a:rPr lang="hr-HR" sz="900" b="1" dirty="0" smtClean="0"/>
              <a:t>Pokretom pokrivača površinski je bio u pokretu i raslabljeni supstrat pješčar. Takođe, 20.01.2017.godine studenti i profesori kao gosti su posjetili i i klizište Talami u Zenici, gdje je ih sa inženjerskogeološkim i drugim karakteristikama upoznao mr.sc.Hamid Begić dipl.ing.</a:t>
            </a:r>
            <a:endParaRPr lang="hr-HR" sz="900" b="1" baseline="30000" dirty="0"/>
          </a:p>
          <a:p>
            <a:pPr algn="just"/>
            <a:endParaRPr lang="bs-Latn-BA" sz="1000" dirty="0"/>
          </a:p>
        </p:txBody>
      </p:sp>
      <p:pic>
        <p:nvPicPr>
          <p:cNvPr id="22" name="Picture 5" descr="C:\Users\hamid.begic\AppData\Local\Microsoft\Windows\Temporary Internet Files\Content.IE5\BUTIJCA8\IMG_7215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r="8839"/>
          <a:stretch/>
        </p:blipFill>
        <p:spPr bwMode="auto">
          <a:xfrm>
            <a:off x="6692113" y="2086186"/>
            <a:ext cx="2584233" cy="22605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hamid.begic\AppData\Local\Microsoft\Windows\Temporary Internet Files\Content.IE5\MH3H7EGZ\IMG_720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749" y="9917106"/>
            <a:ext cx="2640410" cy="1980310"/>
          </a:xfrm>
          <a:prstGeom prst="rect">
            <a:avLst/>
          </a:prstGeom>
          <a:ln>
            <a:solidFill>
              <a:srgbClr val="FF000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1" t="42315" r="30809" b="9239"/>
          <a:stretch/>
        </p:blipFill>
        <p:spPr bwMode="auto">
          <a:xfrm>
            <a:off x="6456784" y="8423748"/>
            <a:ext cx="1863688" cy="1170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F:\Talami 01.08.15\129___01\IMG_8373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89893" y="8568738"/>
            <a:ext cx="1172216" cy="8791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:\Talami 01.08.15\129___01\IMG_8376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09"/>
          <a:stretch/>
        </p:blipFill>
        <p:spPr bwMode="auto">
          <a:xfrm>
            <a:off x="8245922" y="8348537"/>
            <a:ext cx="1016404" cy="13077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568835" y="9583599"/>
            <a:ext cx="3707511" cy="31393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s-Latn-BA" sz="900" b="1" dirty="0" smtClean="0"/>
              <a:t>Klizište Talami se nalazi u neposrednoj blizini Kliničkog Centra Zenica. Ono je kompleksno, razvijeno je u više vektorskuih pravaca. Geometrijski, pripada </a:t>
            </a:r>
            <a:r>
              <a:rPr lang="bs-Latn-BA" sz="900" b="1" dirty="0" smtClean="0"/>
              <a:t>srednjem </a:t>
            </a:r>
            <a:r>
              <a:rPr lang="bs-Latn-BA" sz="900" b="1" dirty="0" smtClean="0"/>
              <a:t>do </a:t>
            </a:r>
            <a:r>
              <a:rPr lang="bs-Latn-BA" sz="900" b="1" dirty="0" smtClean="0"/>
              <a:t>velikih klizišta. </a:t>
            </a:r>
            <a:r>
              <a:rPr lang="bs-Latn-BA" sz="900" b="1" dirty="0" smtClean="0"/>
              <a:t>Dužina ose po padu je oko 1 200 m a u čelu širine oko 600 m ,u nožici oko 700 m. Najveća dubine klizne ravni  je u nožici oko  15 m, ponderisana dubina najniže klizne ravni je oko 10 m. Površina klizišta je oko 780 000 </a:t>
            </a:r>
            <a:r>
              <a:rPr lang="hr-HR" sz="900" b="1" dirty="0" smtClean="0"/>
              <a:t>m</a:t>
            </a:r>
            <a:r>
              <a:rPr lang="bs-Latn-BA" sz="900" b="1" baseline="30000" dirty="0" smtClean="0"/>
              <a:t>2</a:t>
            </a:r>
            <a:r>
              <a:rPr lang="bs-Latn-BA" sz="900" b="1" dirty="0" smtClean="0"/>
              <a:t>. Zapremina klizne mase je oko 7. 800 000 </a:t>
            </a:r>
            <a:r>
              <a:rPr lang="hr-HR" sz="900" b="1" dirty="0" smtClean="0"/>
              <a:t>m</a:t>
            </a:r>
            <a:r>
              <a:rPr lang="hr-HR" sz="900" b="1" baseline="30000" dirty="0" smtClean="0"/>
              <a:t>3. </a:t>
            </a:r>
            <a:r>
              <a:rPr lang="hr-HR" sz="900" b="1" dirty="0" smtClean="0"/>
              <a:t> na osnovu provedenih istraživanja i modeliranja ustanovljene su tri klizne ravne u nožičnom dijelu.</a:t>
            </a:r>
          </a:p>
          <a:p>
            <a:pPr algn="just"/>
            <a:endParaRPr lang="hr-HR" sz="900" b="1" dirty="0" smtClean="0"/>
          </a:p>
          <a:p>
            <a:pPr algn="just"/>
            <a:r>
              <a:rPr lang="hr-HR" sz="900" b="1" dirty="0" smtClean="0"/>
              <a:t>Iznad čela klizišta  su ispucali  Trijaski krečnjaci koji su  vodonosni, te usljed velikog inteziteta oborina oni prihranjuju klizno tijelo i pospješuju inženjersko geološke procese. U većem dijelu klizna zemljana masa – tijelo, je deformisano </a:t>
            </a:r>
            <a:r>
              <a:rPr lang="hr-HR" sz="900" b="1" smtClean="0"/>
              <a:t>sa </a:t>
            </a:r>
            <a:r>
              <a:rPr lang="hr-HR" sz="900" b="1" smtClean="0"/>
              <a:t>tragovima </a:t>
            </a:r>
            <a:r>
              <a:rPr lang="hr-HR" sz="900" b="1" dirty="0" smtClean="0"/>
              <a:t>nabiranja, bubrenja , tonjenja .</a:t>
            </a:r>
          </a:p>
          <a:p>
            <a:pPr algn="just"/>
            <a:r>
              <a:rPr lang="hr-HR" sz="900" b="1" dirty="0" smtClean="0"/>
              <a:t>U nožičnom dijelu klizišta je sagrađeneo više desetina  individualnih stambenih objekta koji su djelimično deformisani.</a:t>
            </a:r>
          </a:p>
          <a:p>
            <a:pPr algn="just"/>
            <a:r>
              <a:rPr lang="hr-HR" sz="900" b="1" dirty="0" smtClean="0"/>
              <a:t>Izvršena su istraživanja i  postoji sva tehnička dokumentacija, sa koncepcijom sanacije.</a:t>
            </a:r>
          </a:p>
          <a:p>
            <a:pPr algn="just"/>
            <a:r>
              <a:rPr lang="hr-HR" sz="900" b="1" dirty="0" smtClean="0"/>
              <a:t>Pod hitno je potreban  cjelokupan  stalni monitoring nad kliznim tijelom i svim objektima koji se nalaze na njemu sve do konačne sancije, a sanacija je potrebna odmah.</a:t>
            </a:r>
            <a:endParaRPr lang="bs-Latn-BA" sz="9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60889" y="12060288"/>
            <a:ext cx="5043128" cy="49244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s-Latn-BA" sz="900" b="1" dirty="0" smtClean="0"/>
              <a:t>Z</a:t>
            </a:r>
            <a:r>
              <a:rPr lang="bs-Latn-BA" sz="900" b="1" dirty="0" smtClean="0"/>
              <a:t>adovoljstvo je </a:t>
            </a:r>
            <a:r>
              <a:rPr lang="bs-Latn-BA" sz="900" b="1" dirty="0" smtClean="0"/>
              <a:t>razmijeniti iskustva i </a:t>
            </a:r>
            <a:r>
              <a:rPr lang="bs-Latn-BA" sz="900" b="1" dirty="0" smtClean="0"/>
              <a:t>znanja </a:t>
            </a:r>
            <a:r>
              <a:rPr lang="bs-Latn-BA" sz="900" b="1" dirty="0" smtClean="0"/>
              <a:t>sa kolegama iz Zagreba.</a:t>
            </a:r>
          </a:p>
          <a:p>
            <a:r>
              <a:rPr lang="bs-Latn-BA" sz="900" b="1" dirty="0" smtClean="0"/>
              <a:t> </a:t>
            </a:r>
          </a:p>
          <a:p>
            <a:r>
              <a:rPr lang="bs-Latn-BA" sz="800" b="1" dirty="0" smtClean="0"/>
              <a:t>PANO URADIO: 07.02.2017.godine   mr.sc. Hamid Begić dipl.ing.</a:t>
            </a:r>
            <a:endParaRPr lang="bs-Latn-BA" sz="800" b="1" dirty="0"/>
          </a:p>
        </p:txBody>
      </p:sp>
      <p:pic>
        <p:nvPicPr>
          <p:cNvPr id="5" name="Picture 2" descr="C:\Users\hamid.begic\AppData\Local\Microsoft\Windows\Temporary Internet Files\Content.IE5\IV3TKAL5\IMG_7207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80" y="9917105"/>
            <a:ext cx="2880320" cy="21602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hamid.begic\AppData\Local\Microsoft\Windows\Temporary Internet Files\Content.IE5\VXK277ZT\IMG_7195 (1)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352" y="7400286"/>
            <a:ext cx="1770122" cy="1327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>
            <a:off x="7176864" y="2833237"/>
            <a:ext cx="0" cy="16392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245922" y="9146786"/>
            <a:ext cx="72008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700" dirty="0" smtClean="0"/>
              <a:t>B-22, P-1</a:t>
            </a:r>
            <a:endParaRPr lang="bs-Latn-BA" sz="700" dirty="0"/>
          </a:p>
        </p:txBody>
      </p:sp>
    </p:spTree>
    <p:extLst>
      <p:ext uri="{BB962C8B-B14F-4D97-AF65-F5344CB8AC3E}">
        <p14:creationId xmlns:p14="http://schemas.microsoft.com/office/powerpoint/2010/main" val="17473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1117</TotalTime>
  <Words>969</Words>
  <Application>Microsoft Office PowerPoint</Application>
  <PresentationFormat>A3 Paper (297x420 mm)</PresentationFormat>
  <Paragraphs>103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Solstice</vt:lpstr>
      <vt:lpstr>PowerPoint Presentation</vt:lpstr>
      <vt:lpstr>POSJETA PROFESORA I STUDENATA RUDARSKO - GEOLOŠKO - NAFTNOG FAKULTETA,  ZAGREB, REPUBLIKA HRVATSKA,  BOSNI I HERCEGOVINI</vt:lpstr>
    </vt:vector>
  </TitlesOfParts>
  <Company>Vlada Federacije BiH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mr.sc.Hamid Begić dipl.ing.geologije stalni sudski vještak iz oblasti geologije za područje Federacije BiH Ul. 31.Juli broj 75., Vogošća Tel:061/316-914 Email:begichamid@gmail.com</dc:title>
  <dc:creator>xy</dc:creator>
  <cp:lastModifiedBy>Hamid Begic</cp:lastModifiedBy>
  <cp:revision>50</cp:revision>
  <cp:lastPrinted>2014-03-26T09:23:54Z</cp:lastPrinted>
  <dcterms:created xsi:type="dcterms:W3CDTF">2014-03-26T09:16:17Z</dcterms:created>
  <dcterms:modified xsi:type="dcterms:W3CDTF">2017-02-14T09:12:05Z</dcterms:modified>
</cp:coreProperties>
</file>