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sldIdLst>
    <p:sldId id="256" r:id="rId2"/>
    <p:sldId id="284" r:id="rId3"/>
    <p:sldId id="282" r:id="rId4"/>
    <p:sldId id="285" r:id="rId5"/>
    <p:sldId id="286" r:id="rId6"/>
    <p:sldId id="262" r:id="rId7"/>
    <p:sldId id="263" r:id="rId8"/>
    <p:sldId id="295" r:id="rId9"/>
    <p:sldId id="289" r:id="rId10"/>
    <p:sldId id="288" r:id="rId11"/>
    <p:sldId id="290" r:id="rId12"/>
    <p:sldId id="268" r:id="rId13"/>
    <p:sldId id="292" r:id="rId14"/>
    <p:sldId id="294" r:id="rId15"/>
    <p:sldId id="271" r:id="rId16"/>
    <p:sldId id="298" r:id="rId17"/>
    <p:sldId id="299" r:id="rId18"/>
    <p:sldId id="267" r:id="rId19"/>
    <p:sldId id="297" r:id="rId20"/>
    <p:sldId id="291" r:id="rId21"/>
    <p:sldId id="300" r:id="rId22"/>
    <p:sldId id="287" r:id="rId23"/>
    <p:sldId id="275" r:id="rId24"/>
    <p:sldId id="277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3" autoAdjust="0"/>
    <p:restoredTop sz="90249" autoAdjust="0"/>
  </p:normalViewPr>
  <p:slideViewPr>
    <p:cSldViewPr>
      <p:cViewPr>
        <p:scale>
          <a:sx n="71" d="100"/>
          <a:sy n="71" d="100"/>
        </p:scale>
        <p:origin x="-76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210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5661-4747-4417-9645-4118F28D14D7}" type="datetimeFigureOut">
              <a:rPr lang="sr-Latn-CS" smtClean="0"/>
              <a:pPr/>
              <a:t>27.10.2011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68027-2A2F-41E9-9669-5EEA23E12B7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68027-2A2F-41E9-9669-5EEA23E12B7A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D0D-F7FF-4F0E-A611-8AAF9C0CE591}" type="datetimeFigureOut">
              <a:rPr lang="sr-Latn-CS" smtClean="0"/>
              <a:pPr/>
              <a:t>27.10.2011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704F-1B7E-49FA-8A61-85AC442AF8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D0D-F7FF-4F0E-A611-8AAF9C0CE591}" type="datetimeFigureOut">
              <a:rPr lang="sr-Latn-CS" smtClean="0"/>
              <a:pPr/>
              <a:t>27.10.2011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704F-1B7E-49FA-8A61-85AC442AF8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D0D-F7FF-4F0E-A611-8AAF9C0CE591}" type="datetimeFigureOut">
              <a:rPr lang="sr-Latn-CS" smtClean="0"/>
              <a:pPr/>
              <a:t>27.10.2011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704F-1B7E-49FA-8A61-85AC442AF8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D0D-F7FF-4F0E-A611-8AAF9C0CE591}" type="datetimeFigureOut">
              <a:rPr lang="sr-Latn-CS" smtClean="0"/>
              <a:pPr/>
              <a:t>27.10.2011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704F-1B7E-49FA-8A61-85AC442AF8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D0D-F7FF-4F0E-A611-8AAF9C0CE591}" type="datetimeFigureOut">
              <a:rPr lang="sr-Latn-CS" smtClean="0"/>
              <a:pPr/>
              <a:t>27.10.2011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704F-1B7E-49FA-8A61-85AC442AF8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D0D-F7FF-4F0E-A611-8AAF9C0CE591}" type="datetimeFigureOut">
              <a:rPr lang="sr-Latn-CS" smtClean="0"/>
              <a:pPr/>
              <a:t>27.10.2011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704F-1B7E-49FA-8A61-85AC442AF8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D0D-F7FF-4F0E-A611-8AAF9C0CE591}" type="datetimeFigureOut">
              <a:rPr lang="sr-Latn-CS" smtClean="0"/>
              <a:pPr/>
              <a:t>27.10.2011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704F-1B7E-49FA-8A61-85AC442AF8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D0D-F7FF-4F0E-A611-8AAF9C0CE591}" type="datetimeFigureOut">
              <a:rPr lang="sr-Latn-CS" smtClean="0"/>
              <a:pPr/>
              <a:t>27.10.2011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704F-1B7E-49FA-8A61-85AC442AF8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D0D-F7FF-4F0E-A611-8AAF9C0CE591}" type="datetimeFigureOut">
              <a:rPr lang="sr-Latn-CS" smtClean="0"/>
              <a:pPr/>
              <a:t>27.10.2011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704F-1B7E-49FA-8A61-85AC442AF8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D0D-F7FF-4F0E-A611-8AAF9C0CE591}" type="datetimeFigureOut">
              <a:rPr lang="sr-Latn-CS" smtClean="0"/>
              <a:pPr/>
              <a:t>27.10.2011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704F-1B7E-49FA-8A61-85AC442AF8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D0D-F7FF-4F0E-A611-8AAF9C0CE591}" type="datetimeFigureOut">
              <a:rPr lang="sr-Latn-CS" smtClean="0"/>
              <a:pPr/>
              <a:t>27.10.2011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9D704F-1B7E-49FA-8A61-85AC442AF82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4CD0D-F7FF-4F0E-A611-8AAF9C0CE591}" type="datetimeFigureOut">
              <a:rPr lang="sr-Latn-CS" smtClean="0"/>
              <a:pPr/>
              <a:t>27.10.2011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9D704F-1B7E-49FA-8A61-85AC442AF825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ll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004048" cy="236220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hr-HR" sz="3100" dirty="0" smtClean="0">
                <a:solidFill>
                  <a:schemeClr val="bg1"/>
                </a:solidFill>
              </a:rPr>
              <a:t/>
            </a:r>
            <a:br>
              <a:rPr lang="hr-HR" sz="3100" dirty="0" smtClean="0">
                <a:solidFill>
                  <a:schemeClr val="bg1"/>
                </a:solidFill>
              </a:rPr>
            </a:br>
            <a:r>
              <a:rPr lang="hr-HR" sz="3100" dirty="0" smtClean="0">
                <a:solidFill>
                  <a:schemeClr val="bg1"/>
                </a:solidFill>
              </a:rPr>
              <a:t/>
            </a:r>
            <a:br>
              <a:rPr lang="hr-HR" sz="3100" dirty="0" smtClean="0">
                <a:solidFill>
                  <a:schemeClr val="bg1"/>
                </a:solidFill>
              </a:rPr>
            </a:br>
            <a:r>
              <a:rPr lang="hr-HR" sz="3100" dirty="0" smtClean="0">
                <a:solidFill>
                  <a:schemeClr val="bg1"/>
                </a:solidFill>
              </a:rPr>
              <a:t/>
            </a:r>
            <a:br>
              <a:rPr lang="hr-HR" sz="3100" dirty="0" smtClean="0">
                <a:solidFill>
                  <a:schemeClr val="bg1"/>
                </a:solidFill>
              </a:rPr>
            </a:br>
            <a:r>
              <a:rPr lang="hr-HR" sz="3100" dirty="0" smtClean="0">
                <a:solidFill>
                  <a:schemeClr val="bg1"/>
                </a:solidFill>
              </a:rPr>
              <a:t>Obrada geološke karte novom računarskom tehnikom u Fedralnom zavodu  za geologiju Bosne i Hercegovine</a:t>
            </a:r>
            <a:br>
              <a:rPr lang="hr-HR" sz="3100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 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Autori:</a:t>
            </a:r>
          </a:p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Mr. Nermina Omerhodžić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Fikret Mujkić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Federalni zavod za geologiju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 A R A J E V O  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371600"/>
            <a:ext cx="5111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lowchart: Process 11"/>
          <p:cNvSpPr/>
          <p:nvPr/>
        </p:nvSpPr>
        <p:spPr>
          <a:xfrm>
            <a:off x="4114800" y="4114800"/>
            <a:ext cx="1752600" cy="53340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Mreža karata TK 1:25000</a:t>
            </a:r>
            <a:endParaRPr lang="hr-HR" sz="1400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85800"/>
            <a:ext cx="2971800" cy="2362202"/>
          </a:xfrm>
        </p:spPr>
        <p:txBody>
          <a:bodyPr/>
          <a:lstStyle/>
          <a:p>
            <a:r>
              <a:rPr lang="hr-HR" sz="1400" dirty="0" smtClean="0"/>
              <a:t/>
            </a:r>
            <a:br>
              <a:rPr lang="hr-HR" sz="1400" dirty="0" smtClean="0"/>
            </a:br>
            <a:r>
              <a:rPr lang="hr-HR" sz="1400" dirty="0" smtClean="0"/>
              <a:t>Vektorski podaci sastoje se od četiri sloja podataka i to :</a:t>
            </a:r>
            <a:br>
              <a:rPr lang="hr-HR" sz="1400" dirty="0" smtClean="0"/>
            </a:b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r-HR" sz="1200" dirty="0" smtClean="0"/>
              <a:t>Prvi sloj podataka tačke nositi informacije  o tačci opažanja. Tačka opazanja se  evidentirana na terenu odgovarajućim  uređajem  , GIP, i fotoaparatom te registruje Featu Clas tačke (slika 6 ).     </a:t>
            </a:r>
          </a:p>
          <a:p>
            <a:endParaRPr lang="hr-H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752600"/>
            <a:ext cx="5334000" cy="434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Content Placeholder 6" descr="D:\svi naučni radovi\naučni rad domene\Pregled podaktnog sloj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305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4572000" y="1524000"/>
            <a:ext cx="2362200" cy="533400"/>
          </a:xfrm>
          <a:prstGeom prst="wedgeRectCallout">
            <a:avLst>
              <a:gd name="adj1" fmla="val -103409"/>
              <a:gd name="adj2" fmla="val 237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Vektorski sloj</a:t>
            </a:r>
            <a:r>
              <a:rPr lang="hr-HR" dirty="0" smtClean="0"/>
              <a:t> </a:t>
            </a:r>
            <a:r>
              <a:rPr lang="hr-HR" sz="1200" dirty="0" smtClean="0"/>
              <a:t>TERENSKE </a:t>
            </a:r>
            <a:r>
              <a:rPr lang="hr-HR" sz="1200" b="1" dirty="0" smtClean="0"/>
              <a:t>TAČKE</a:t>
            </a:r>
            <a:endParaRPr lang="hr-HR" sz="1200" b="1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r-HR" dirty="0" smtClean="0"/>
              <a:t>Drugi sloj podataka tačke nosi informacije o prostornoj orjentaciji geoloskih slojeva  koju pokazuju elementi pada – azimut pada i padni ugao (slika7)</a:t>
            </a:r>
          </a:p>
          <a:p>
            <a:endParaRPr lang="hr-H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524000"/>
            <a:ext cx="54102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1600" dirty="0" smtClean="0"/>
              <a:t/>
            </a:r>
            <a:br>
              <a:rPr lang="hr-HR" sz="1600" dirty="0" smtClean="0"/>
            </a:b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1828800"/>
            <a:ext cx="2819400" cy="4267200"/>
          </a:xfrm>
        </p:spPr>
        <p:txBody>
          <a:bodyPr/>
          <a:lstStyle/>
          <a:p>
            <a:r>
              <a:rPr lang="hr-HR" dirty="0" smtClean="0"/>
              <a:t>Linijsli sloj koji sadrži prostorne i atributne podatke o granicama litostratigrafskih jedinica s naznačenim strukturama , tektonskim elementima izdvojenim geološkom obradom. </a:t>
            </a:r>
            <a:endParaRPr lang="hr-H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371600"/>
            <a:ext cx="5111750" cy="421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Poligonski sloj sadrži prostorne podatke (poligoni) o izvornim područjima raščlanjeni prema određenim litostratigrafskim karakteristikama(slika 8.)</a:t>
            </a:r>
          </a:p>
          <a:p>
            <a:endParaRPr lang="hr-H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5000" y="685800"/>
            <a:ext cx="5511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019800" cy="78105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Geološki opisi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286000" cy="457200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Prikupljeni podaci o geološkim osobinama i vrijenostima  opisno su  prikazani kao atribut domene sa podtipovima u tablicama baze. Tablice atributa domene su  inverzija geoloških zapisa i terenskih dnevnika kao i djelom tumača kao popratnog dokumenta geološke karte.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Atributi domene(pravne vrijednosti sloja) </a:t>
            </a:r>
          </a:p>
          <a:p>
            <a:r>
              <a:rPr lang="hr-HR" dirty="0" smtClean="0"/>
              <a:t>.U  najvećoj mjeri, kod unosa podataka , koriste se predefinirane vrijednosti iz domene  . Konkretno u GIS  bazi FZG-u atribut domene </a:t>
            </a:r>
            <a:r>
              <a:rPr lang="hr-HR" i="1" dirty="0" smtClean="0"/>
              <a:t>ˇStratigrafski rasponˇ</a:t>
            </a:r>
            <a:r>
              <a:rPr lang="hr-HR" dirty="0" smtClean="0"/>
              <a:t>sa grupom podtipova od Ajfela do plokvartara predefiniran je kodom od rednog broja 1 do199.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14400"/>
            <a:ext cx="5410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Content Placeholder 5" descr="D:\svi naučni radovi\naučni rad domene\Pregled bočne veze poligona i tačke osmatranj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07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0"/>
            <a:ext cx="594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Atribut domeni mogu da se dijele funkcije klase, tabele i podtipova geodatabase.</a:t>
            </a:r>
          </a:p>
          <a:p>
            <a:r>
              <a:rPr lang="hr-HR" dirty="0" smtClean="0"/>
              <a:t>vrsta stijene u tablici s podacima o stijeni ili stijenama obrađenim na  određenoj lokaciji , dijeli bočno sa slojem terenske istražne tačke i poligonskim slojem određenih litostratigrafski karakteristika (Slika1</a:t>
            </a:r>
            <a:endParaRPr lang="hr-H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"/>
            <a:ext cx="6400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entagon 8"/>
          <p:cNvSpPr/>
          <p:nvPr/>
        </p:nvSpPr>
        <p:spPr>
          <a:xfrm>
            <a:off x="838200" y="3200400"/>
            <a:ext cx="3124200" cy="1066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Prikaz dodatnih podataka o GIS objektu</a:t>
            </a:r>
            <a:endParaRPr lang="hr-H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5" descr="C:\Documents and Settings\User1\Desktop\model3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29718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27941"/>
            <a:ext cx="4041775" cy="30198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572000" y="1752600"/>
            <a:ext cx="4041775" cy="76200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KONAČNI IZGLED KARTE</a:t>
            </a:r>
            <a:endParaRPr lang="hr-HR" sz="140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idx="1"/>
          </p:nvPr>
        </p:nvSpPr>
        <p:spPr>
          <a:xfrm>
            <a:off x="762000" y="1752600"/>
            <a:ext cx="2743200" cy="65935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Slojevi vektorske podloge</a:t>
            </a:r>
            <a:endParaRPr lang="hr-HR" sz="1400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286000"/>
            <a:ext cx="7772400" cy="393192"/>
          </a:xfrm>
        </p:spPr>
        <p:txBody>
          <a:bodyPr/>
          <a:lstStyle/>
          <a:p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Arhitektura Geološkog informacionog sistema Federalnog Geološkog zavoda</a:t>
            </a:r>
            <a:endParaRPr lang="hr-H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704664"/>
            <a:ext cx="7769352" cy="267136"/>
          </a:xfrm>
        </p:spPr>
        <p:txBody>
          <a:bodyPr>
            <a:noAutofit/>
          </a:bodyPr>
          <a:lstStyle/>
          <a:p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Dizajn specijalističke baze</a:t>
            </a:r>
          </a:p>
          <a:p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Geološka karta sarajevsko zeničkog basena u Vektorskom  obliku</a:t>
            </a:r>
          </a:p>
          <a:p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Atributi domene u funkciji kreiranja geoloski podataka karte</a:t>
            </a:r>
            <a:endParaRPr lang="hr-H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91400" cy="1524002"/>
          </a:xfrm>
        </p:spPr>
        <p:txBody>
          <a:bodyPr/>
          <a:lstStyle/>
          <a:p>
            <a:pPr algn="ctr"/>
            <a:r>
              <a:rPr lang="hr-HR" sz="1800" b="1" dirty="0" smtClean="0"/>
              <a:t>Logički upit i rezultati upita u obliku grafičkog prikaza i tabličkog  prikaza GIS sloja LITOLOŠKE JEDINICE I TERENSKE TAČKE</a:t>
            </a:r>
            <a:r>
              <a:rPr lang="hr-HR" sz="1600" dirty="0" smtClean="0"/>
              <a:t/>
            </a:r>
            <a:br>
              <a:rPr lang="hr-HR" sz="1600" dirty="0" smtClean="0"/>
            </a:b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1828800"/>
            <a:ext cx="2819400" cy="4267200"/>
          </a:xfrm>
        </p:spPr>
        <p:txBody>
          <a:bodyPr/>
          <a:lstStyle/>
          <a:p>
            <a:r>
              <a:rPr lang="hr-HR" dirty="0" smtClean="0"/>
              <a:t>Na slici se uočava pravilno uslostavljena relacija preko ključa  te u tom slučaju konstatujem da se brzo dolazi do podatka selekcijom terenske tačke te otvaranjem tablice o opisu stijene u poziciji ispitivanja , dalje otvaramo vezu sa litoloskom jedinicom odnosno katalogom litoloske jedinice i na kraju granice poligona litoloske jedinicete (Slika 18)</a:t>
            </a:r>
          </a:p>
          <a:p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037976"/>
            <a:ext cx="5111750" cy="38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/>
              <a:t>Logički upit i rezultati upita u obliku grafičkog prikaza  GIS sloja granice litostratigrafskih jedinica </a:t>
            </a:r>
            <a:endParaRPr lang="hr-HR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35163"/>
            <a:ext cx="8305799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28600"/>
            <a:ext cx="7239000" cy="685800"/>
          </a:xfrm>
        </p:spPr>
        <p:txBody>
          <a:bodyPr>
            <a:noAutofit/>
          </a:bodyPr>
          <a:lstStyle/>
          <a:p>
            <a:r>
              <a:rPr lang="hr-HR" sz="2000" dirty="0" smtClean="0"/>
              <a:t>Preklapanje ORTO Foto karata sa vektorima geološke karte</a:t>
            </a:r>
            <a:endParaRPr lang="hr-HR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399"/>
            <a:ext cx="7391400" cy="545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25112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/>
              <a:t>ZAKLJUČAK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ARHITEKTURA INFORMACIONOG SISTEMA, DIZAJN BAZE KAO I TEMATSKE CJELINE FEDERALNOG ZAVODA ZA GEOLOGIJU SU USKO VEZANI SA POSTOJEĆIM ZAKONIM I PRAVILNICIMA U FEDERACIJI BIH</a:t>
            </a:r>
            <a:br>
              <a:rPr lang="hr-HR" sz="2000" dirty="0" smtClean="0"/>
            </a:br>
            <a:endParaRPr lang="hr-HR" sz="2000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i="1" dirty="0" smtClean="0">
                <a:solidFill>
                  <a:schemeClr val="bg1"/>
                </a:solidFill>
              </a:rPr>
              <a:t>H V A L A</a:t>
            </a:r>
            <a:endParaRPr lang="hr-HR" sz="60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>
                <a:solidFill>
                  <a:srgbClr val="002060"/>
                </a:solidFill>
              </a:rPr>
              <a:t>NA PAŽNJI !!!</a:t>
            </a:r>
            <a:endParaRPr lang="hr-HR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Arhitektura Geološko informacionog sistema</a:t>
            </a:r>
            <a:endParaRPr lang="hr-H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r-HR" dirty="0" smtClean="0"/>
              <a:t> Osnovu sistema čini podaktovni i aplikacijski ESRI ArcGIS Server </a:t>
            </a:r>
          </a:p>
          <a:p>
            <a:r>
              <a:rPr lang="hr-HR" dirty="0" smtClean="0"/>
              <a:t>Enterprise  Standard  sa  Oracle bazom podataka , s MS Windows 2003  operativnim sistemom i  aplikacijama  ESRI ArcGis Desktop platformom: </a:t>
            </a:r>
          </a:p>
          <a:p>
            <a:r>
              <a:rPr lang="hr-HR" dirty="0" smtClean="0"/>
              <a:t>ArcInfo,</a:t>
            </a:r>
          </a:p>
          <a:p>
            <a:r>
              <a:rPr lang="hr-HR" dirty="0" smtClean="0"/>
              <a:t>ArcEditor </a:t>
            </a:r>
          </a:p>
          <a:p>
            <a:r>
              <a:rPr lang="hr-HR" dirty="0" smtClean="0"/>
              <a:t>i ArcView</a:t>
            </a:r>
          </a:p>
          <a:p>
            <a:r>
              <a:rPr lang="hr-HR" dirty="0" smtClean="0"/>
              <a:t> programskim paketima.</a:t>
            </a:r>
          </a:p>
          <a:p>
            <a:r>
              <a:rPr lang="hr-HR" dirty="0" smtClean="0"/>
              <a:t>Za server je karakteristično:</a:t>
            </a:r>
          </a:p>
          <a:p>
            <a:r>
              <a:rPr lang="hr-HR" dirty="0" smtClean="0"/>
              <a:t>On podržava ARCGIS 9.3 Softwer od strane ESRI.</a:t>
            </a:r>
          </a:p>
          <a:p>
            <a:r>
              <a:rPr lang="hr-HR" dirty="0" smtClean="0"/>
              <a:t> Simulativno veže višekorisničke geodatabase (lokalna mreža i internet )</a:t>
            </a:r>
          </a:p>
          <a:p>
            <a:r>
              <a:rPr lang="hr-HR" dirty="0" smtClean="0"/>
              <a:t>Neograničenog kapaciteta pohranjuje podatke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644949"/>
            <a:ext cx="4761717" cy="460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ular Callout 4"/>
          <p:cNvSpPr/>
          <p:nvPr/>
        </p:nvSpPr>
        <p:spPr>
          <a:xfrm>
            <a:off x="4114800" y="1066800"/>
            <a:ext cx="2438400" cy="533400"/>
          </a:xfrm>
          <a:prstGeom prst="wedgeRectCallout">
            <a:avLst>
              <a:gd name="adj1" fmla="val -47193"/>
              <a:gd name="adj2" fmla="val 12048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Server ENTERPRISE</a:t>
            </a:r>
            <a:endParaRPr lang="hr-HR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i="1" dirty="0" smtClean="0">
                <a:solidFill>
                  <a:schemeClr val="tx1"/>
                </a:solidFill>
              </a:rPr>
              <a:t>DIZAJN BAZE</a:t>
            </a:r>
            <a:endParaRPr lang="hr-HR" sz="2000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hr-HR" sz="1700" b="1" i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26012"/>
            <a:ext cx="3830271" cy="55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ular Callout 4"/>
          <p:cNvSpPr/>
          <p:nvPr/>
        </p:nvSpPr>
        <p:spPr>
          <a:xfrm>
            <a:off x="762000" y="1981200"/>
            <a:ext cx="2209800" cy="381000"/>
          </a:xfrm>
          <a:prstGeom prst="wedgeRectCallout">
            <a:avLst>
              <a:gd name="adj1" fmla="val 118863"/>
              <a:gd name="adj2" fmla="val -1108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FEATURR  DATASET</a:t>
            </a:r>
            <a:endParaRPr lang="hr-HR" sz="1400" dirty="0"/>
          </a:p>
        </p:txBody>
      </p:sp>
      <p:sp>
        <p:nvSpPr>
          <p:cNvPr id="6" name="Rectangular Callout 5"/>
          <p:cNvSpPr/>
          <p:nvPr/>
        </p:nvSpPr>
        <p:spPr>
          <a:xfrm>
            <a:off x="762000" y="3276600"/>
            <a:ext cx="2209800" cy="381000"/>
          </a:xfrm>
          <a:prstGeom prst="wedgeRectCallout">
            <a:avLst>
              <a:gd name="adj1" fmla="val 118863"/>
              <a:gd name="adj2" fmla="val -1108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ATRIBUTNE TABLICE</a:t>
            </a:r>
            <a:endParaRPr lang="hr-HR" sz="1400" dirty="0"/>
          </a:p>
        </p:txBody>
      </p:sp>
      <p:sp>
        <p:nvSpPr>
          <p:cNvPr id="8" name="Rectangular Callout 7"/>
          <p:cNvSpPr/>
          <p:nvPr/>
        </p:nvSpPr>
        <p:spPr>
          <a:xfrm>
            <a:off x="762000" y="4724400"/>
            <a:ext cx="2209800" cy="381000"/>
          </a:xfrm>
          <a:prstGeom prst="wedgeRectCallout">
            <a:avLst>
              <a:gd name="adj1" fmla="val 118863"/>
              <a:gd name="adj2" fmla="val -1108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RELACIJE –definirane ključem; domenama </a:t>
            </a:r>
            <a:endParaRPr lang="hr-HR" sz="1400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i="1" dirty="0" smtClean="0">
                <a:solidFill>
                  <a:schemeClr val="tx1"/>
                </a:solidFill>
              </a:rPr>
              <a:t>SLOJEVI ZA BAZU PODATAKA</a:t>
            </a:r>
            <a:endParaRPr lang="hr-HR" sz="2000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76400"/>
            <a:ext cx="2743200" cy="4572000"/>
          </a:xfrm>
        </p:spPr>
        <p:txBody>
          <a:bodyPr>
            <a:normAutofit/>
          </a:bodyPr>
          <a:lstStyle/>
          <a:p>
            <a:endParaRPr lang="hr-HR" sz="1700" b="1" i="1" dirty="0" smtClean="0">
              <a:solidFill>
                <a:srgbClr val="C00000"/>
              </a:solidFill>
            </a:endParaRP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0" y="5562600"/>
            <a:ext cx="304800" cy="6858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8600"/>
            <a:ext cx="3352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ular Callout 7"/>
          <p:cNvSpPr/>
          <p:nvPr/>
        </p:nvSpPr>
        <p:spPr>
          <a:xfrm>
            <a:off x="457200" y="1752600"/>
            <a:ext cx="2438400" cy="533400"/>
          </a:xfrm>
          <a:prstGeom prst="wedgeRectCallout">
            <a:avLst>
              <a:gd name="adj1" fmla="val 161081"/>
              <a:gd name="adj2" fmla="val -2270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Feture Class-e su abstrahirane u tačke </a:t>
            </a:r>
            <a:r>
              <a:rPr lang="hr-HR" dirty="0" smtClean="0"/>
              <a:t>,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57200" y="2743200"/>
            <a:ext cx="2438400" cy="533400"/>
          </a:xfrm>
          <a:prstGeom prst="wedgeRectCallout">
            <a:avLst>
              <a:gd name="adj1" fmla="val 166158"/>
              <a:gd name="adj2" fmla="val -3484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400" dirty="0" smtClean="0"/>
              <a:t>Feture Class-e su abstrahirane u linije</a:t>
            </a:r>
            <a:r>
              <a:rPr lang="hr-HR" dirty="0" smtClean="0"/>
              <a:t>,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990600" y="3810000"/>
            <a:ext cx="2438400" cy="533400"/>
          </a:xfrm>
          <a:prstGeom prst="wedgeRectCallout">
            <a:avLst>
              <a:gd name="adj1" fmla="val 146627"/>
              <a:gd name="adj2" fmla="val -4556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400" dirty="0" smtClean="0"/>
              <a:t>Feture Class-e su abstrahirane u poligone </a:t>
            </a:r>
            <a:r>
              <a:rPr lang="hr-HR" dirty="0" smtClean="0"/>
              <a:t>,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TEMATSKE CJELINE</a:t>
            </a:r>
            <a:endParaRPr lang="hr-HR" dirty="0"/>
          </a:p>
        </p:txBody>
      </p:sp>
      <p:pic>
        <p:nvPicPr>
          <p:cNvPr id="9" name="Content Placeholder 8" descr="E:\Geol_IS_BIH_sheme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Alternate Process 4"/>
          <p:cNvSpPr/>
          <p:nvPr/>
        </p:nvSpPr>
        <p:spPr>
          <a:xfrm>
            <a:off x="838200" y="1828800"/>
            <a:ext cx="1676400" cy="7620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GEOLOGIJA</a:t>
            </a:r>
            <a:endParaRPr lang="hr-H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85800" y="3810000"/>
            <a:ext cx="1905000" cy="6858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HIDRO</a:t>
            </a:r>
          </a:p>
          <a:p>
            <a:pPr algn="ctr"/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GEOLOGIJA</a:t>
            </a:r>
            <a:endParaRPr lang="hr-H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85800" y="2667000"/>
            <a:ext cx="1905000" cy="10668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INŽENJERSKA gOLOGIJA</a:t>
            </a:r>
            <a:endParaRPr lang="hr-H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685800" y="4724400"/>
            <a:ext cx="1905000" cy="609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MINERALNE SITOVINE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85800" y="5410200"/>
            <a:ext cx="2057400" cy="6858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GEOHEMIJSKA KARTA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2667000" y="1905000"/>
            <a:ext cx="1676400" cy="7620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STRUKTURNO GEOMORFOLOŠKA KARTA</a:t>
            </a:r>
            <a:endParaRPr lang="hr-HR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743200" y="2895600"/>
            <a:ext cx="1676400" cy="7620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TEKTONSKA KARTA</a:t>
            </a:r>
            <a:endParaRPr lang="hr-H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2667000" y="3733800"/>
            <a:ext cx="1676400" cy="7620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GEOTERMALNA KARTA</a:t>
            </a:r>
            <a:endParaRPr lang="hr-H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uiExpand="1" build="p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Tematska cjelina 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>geologija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676400"/>
            <a:ext cx="2743200" cy="4572000"/>
          </a:xfrm>
        </p:spPr>
        <p:txBody>
          <a:bodyPr>
            <a:normAutofit/>
          </a:bodyPr>
          <a:lstStyle/>
          <a:p>
            <a:r>
              <a:rPr lang="hr-HR" dirty="0" smtClean="0"/>
              <a:t>Organizuje slojeve:</a:t>
            </a:r>
          </a:p>
          <a:p>
            <a:r>
              <a:rPr lang="hr-HR" dirty="0" smtClean="0"/>
              <a:t>Preglednu geološku kartu mjerila 1:300000</a:t>
            </a:r>
          </a:p>
          <a:p>
            <a:r>
              <a:rPr lang="hr-HR" dirty="0" smtClean="0"/>
              <a:t>Za Osnovnu geološku kartu mjerila 1:10000</a:t>
            </a:r>
          </a:p>
          <a:p>
            <a:r>
              <a:rPr lang="hr-HR" dirty="0" smtClean="0"/>
              <a:t>Geološku kartu 1:10000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85800"/>
            <a:ext cx="56388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3048000" y="1066800"/>
            <a:ext cx="1981200" cy="2362200"/>
          </a:xfrm>
          <a:prstGeom prst="frame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5410200" y="1143000"/>
            <a:ext cx="3048000" cy="2667000"/>
          </a:xfrm>
          <a:prstGeom prst="frame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3048000" y="3505200"/>
            <a:ext cx="3810000" cy="2560320"/>
          </a:xfrm>
          <a:prstGeom prst="frame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286000"/>
            <a:ext cx="7772400" cy="393192"/>
          </a:xfrm>
        </p:spPr>
        <p:txBody>
          <a:bodyPr/>
          <a:lstStyle/>
          <a:p>
            <a:endParaRPr lang="hr-H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133600"/>
            <a:ext cx="8229600" cy="2133600"/>
          </a:xfrm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sz="1800" dirty="0" smtClean="0">
                <a:solidFill>
                  <a:schemeClr val="bg1"/>
                </a:solidFill>
              </a:rPr>
              <a:t>U radu ću prikazati sadržaj geološke karte Sarajevsko-Zenićkog basena u </a:t>
            </a:r>
          </a:p>
          <a:p>
            <a:r>
              <a:rPr lang="hr-HR" sz="1800" dirty="0" smtClean="0">
                <a:solidFill>
                  <a:schemeClr val="bg1"/>
                </a:solidFill>
              </a:rPr>
              <a:t>Vektorskom obliku</a:t>
            </a:r>
            <a:endParaRPr lang="hr-HR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Podloga za vektorsku kartu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1" y="742282"/>
            <a:ext cx="6019800" cy="502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267200" y="1676400"/>
            <a:ext cx="4419600" cy="37338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3276600" y="4724400"/>
            <a:ext cx="10668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Rasteri karat 1:25000</a:t>
            </a:r>
            <a:endParaRPr lang="hr-HR" sz="1400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571</Words>
  <Application>Microsoft Office PowerPoint</Application>
  <PresentationFormat>On-screen Show (4:3)</PresentationFormat>
  <Paragraphs>84</Paragraphs>
  <Slides>24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   Obrada geološke karte novom računarskom tehnikom u Fedralnom zavodu  za geologiju Bosne i Hercegovine  </vt:lpstr>
      <vt:lpstr>Arhitektura Geološkog informacionog sistema Federalnog Geološkog zavoda</vt:lpstr>
      <vt:lpstr>Arhitektura Geološko informacionog sistema</vt:lpstr>
      <vt:lpstr>DIZAJN BAZE</vt:lpstr>
      <vt:lpstr>SLOJEVI ZA BAZU PODATAKA</vt:lpstr>
      <vt:lpstr>TEMATSKE CJELINE</vt:lpstr>
      <vt:lpstr>Tematska cjelina  geologija</vt:lpstr>
      <vt:lpstr>Slide 8</vt:lpstr>
      <vt:lpstr>Podloga za vektorsku kartu</vt:lpstr>
      <vt:lpstr>Slide 10</vt:lpstr>
      <vt:lpstr> Vektorski podaci sastoje se od četiri sloja podataka i to : </vt:lpstr>
      <vt:lpstr>Slide 12</vt:lpstr>
      <vt:lpstr>Slide 13</vt:lpstr>
      <vt:lpstr> </vt:lpstr>
      <vt:lpstr>Slide 15</vt:lpstr>
      <vt:lpstr> Geološki opisi </vt:lpstr>
      <vt:lpstr> </vt:lpstr>
      <vt:lpstr>Slide 18</vt:lpstr>
      <vt:lpstr>Slide 19</vt:lpstr>
      <vt:lpstr>Logički upit i rezultati upita u obliku grafičkog prikaza i tabličkog  prikaza GIS sloja LITOLOŠKE JEDINICE I TERENSKE TAČKE </vt:lpstr>
      <vt:lpstr>Logički upit i rezultati upita u obliku grafičkog prikaza  GIS sloja granice litostratigrafskih jedinica </vt:lpstr>
      <vt:lpstr> </vt:lpstr>
      <vt:lpstr>ZAKLJUČAK  ARHITEKTURA INFORMACIONOG SISTEMA, DIZAJN BAZE KAO I TEMATSKE CJELINE FEDERALNOG ZAVODA ZA GEOLOGIJU SU USKO VEZANI SA POSTOJEĆIM ZAKONIM I PRAVILNICIMA U FEDERACIJI BIH </vt:lpstr>
      <vt:lpstr>H V A L 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Raspored površinskih kopova i utvrđivanje kvaliteta mineralnih sirovina u F Bosne i Hercegovine </dc:title>
  <dc:creator>user1</dc:creator>
  <cp:lastModifiedBy>user1</cp:lastModifiedBy>
  <cp:revision>129</cp:revision>
  <dcterms:created xsi:type="dcterms:W3CDTF">2011-09-22T07:14:10Z</dcterms:created>
  <dcterms:modified xsi:type="dcterms:W3CDTF">2011-10-27T13:38:43Z</dcterms:modified>
</cp:coreProperties>
</file>